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MF" ContentType="image/x-wm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9" r:id="rId1"/>
    <p:sldMasterId id="2147483691" r:id="rId2"/>
  </p:sldMasterIdLst>
  <p:notesMasterIdLst>
    <p:notesMasterId r:id="rId21"/>
  </p:notesMasterIdLst>
  <p:sldIdLst>
    <p:sldId id="258" r:id="rId3"/>
    <p:sldId id="267" r:id="rId4"/>
    <p:sldId id="276" r:id="rId5"/>
    <p:sldId id="257" r:id="rId6"/>
    <p:sldId id="259" r:id="rId7"/>
    <p:sldId id="274" r:id="rId8"/>
    <p:sldId id="261" r:id="rId9"/>
    <p:sldId id="260" r:id="rId10"/>
    <p:sldId id="268" r:id="rId11"/>
    <p:sldId id="269" r:id="rId12"/>
    <p:sldId id="270" r:id="rId13"/>
    <p:sldId id="264" r:id="rId14"/>
    <p:sldId id="265" r:id="rId15"/>
    <p:sldId id="271" r:id="rId16"/>
    <p:sldId id="272" r:id="rId17"/>
    <p:sldId id="273" r:id="rId18"/>
    <p:sldId id="263" r:id="rId19"/>
    <p:sldId id="26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340"/>
    <p:restoredTop sz="93692"/>
  </p:normalViewPr>
  <p:slideViewPr>
    <p:cSldViewPr snapToGrid="0" snapToObjects="1">
      <p:cViewPr varScale="1">
        <p:scale>
          <a:sx n="45" d="100"/>
          <a:sy n="45" d="100"/>
        </p:scale>
        <p:origin x="176" y="1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4BE110-2DE3-1741-A59C-ECD0E209D701}" type="doc">
      <dgm:prSet loTypeId="urn:microsoft.com/office/officeart/2005/8/layout/matrix2" loCatId="matrix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7605617-B65E-F84E-88CE-C21A391E6E09}">
      <dgm:prSet phldrT="[Text]"/>
      <dgm:spPr/>
      <dgm:t>
        <a:bodyPr/>
        <a:lstStyle/>
        <a:p>
          <a:r>
            <a:rPr lang="en-US"/>
            <a:t>Themes /</a:t>
          </a:r>
        </a:p>
        <a:p>
          <a:r>
            <a:rPr lang="en-US"/>
            <a:t>Essential Questions</a:t>
          </a:r>
        </a:p>
      </dgm:t>
    </dgm:pt>
    <dgm:pt modelId="{818B5709-907E-2142-BC3D-8121DD68252C}" type="parTrans" cxnId="{4FC19ED3-CAF0-E04C-A575-037E64E3E5F5}">
      <dgm:prSet/>
      <dgm:spPr/>
      <dgm:t>
        <a:bodyPr/>
        <a:lstStyle/>
        <a:p>
          <a:endParaRPr lang="en-US"/>
        </a:p>
      </dgm:t>
    </dgm:pt>
    <dgm:pt modelId="{FC49621B-B87D-584A-A8F5-F687A9D2DDD8}" type="sibTrans" cxnId="{4FC19ED3-CAF0-E04C-A575-037E64E3E5F5}">
      <dgm:prSet/>
      <dgm:spPr/>
      <dgm:t>
        <a:bodyPr/>
        <a:lstStyle/>
        <a:p>
          <a:endParaRPr lang="en-US"/>
        </a:p>
      </dgm:t>
    </dgm:pt>
    <dgm:pt modelId="{1864DCA1-F9C7-7B46-9831-C5F377C723F2}">
      <dgm:prSet phldrT="[Text]"/>
      <dgm:spPr/>
      <dgm:t>
        <a:bodyPr/>
        <a:lstStyle/>
        <a:p>
          <a:r>
            <a:rPr lang="en-US"/>
            <a:t>Vocabulary</a:t>
          </a:r>
        </a:p>
      </dgm:t>
    </dgm:pt>
    <dgm:pt modelId="{406D454F-0622-634F-83A3-8A08F392C7E1}" type="parTrans" cxnId="{1574D86A-C6B4-D043-9553-077167D22D18}">
      <dgm:prSet/>
      <dgm:spPr/>
      <dgm:t>
        <a:bodyPr/>
        <a:lstStyle/>
        <a:p>
          <a:endParaRPr lang="en-US"/>
        </a:p>
      </dgm:t>
    </dgm:pt>
    <dgm:pt modelId="{BB21324E-DA5D-3041-92B5-15861D2F05F2}" type="sibTrans" cxnId="{1574D86A-C6B4-D043-9553-077167D22D18}">
      <dgm:prSet/>
      <dgm:spPr/>
      <dgm:t>
        <a:bodyPr/>
        <a:lstStyle/>
        <a:p>
          <a:endParaRPr lang="en-US"/>
        </a:p>
      </dgm:t>
    </dgm:pt>
    <dgm:pt modelId="{FEB9C6E7-00AF-DF40-8DDA-DCDC374A3CF1}">
      <dgm:prSet phldrT="[Text]"/>
      <dgm:spPr/>
      <dgm:t>
        <a:bodyPr/>
        <a:lstStyle/>
        <a:p>
          <a:r>
            <a:rPr lang="en-US"/>
            <a:t>Language Functions</a:t>
          </a:r>
        </a:p>
      </dgm:t>
    </dgm:pt>
    <dgm:pt modelId="{B822ADB4-40F0-B84C-8E42-1DCEC97B33DC}" type="parTrans" cxnId="{23222470-EDDE-394C-9CB0-4628BA0C1D91}">
      <dgm:prSet/>
      <dgm:spPr/>
      <dgm:t>
        <a:bodyPr/>
        <a:lstStyle/>
        <a:p>
          <a:endParaRPr lang="en-US"/>
        </a:p>
      </dgm:t>
    </dgm:pt>
    <dgm:pt modelId="{A90F820E-2111-1640-AF3A-829DBA82F851}" type="sibTrans" cxnId="{23222470-EDDE-394C-9CB0-4628BA0C1D91}">
      <dgm:prSet/>
      <dgm:spPr/>
      <dgm:t>
        <a:bodyPr/>
        <a:lstStyle/>
        <a:p>
          <a:endParaRPr lang="en-US"/>
        </a:p>
      </dgm:t>
    </dgm:pt>
    <dgm:pt modelId="{96778576-C9BF-9D49-BEE2-4E0DEA19B33D}">
      <dgm:prSet phldrT="[Text]"/>
      <dgm:spPr/>
      <dgm:t>
        <a:bodyPr/>
        <a:lstStyle/>
        <a:p>
          <a:r>
            <a:rPr lang="en-US"/>
            <a:t>Assessments/</a:t>
          </a:r>
        </a:p>
        <a:p>
          <a:r>
            <a:rPr lang="en-US"/>
            <a:t>Tasks</a:t>
          </a:r>
        </a:p>
      </dgm:t>
    </dgm:pt>
    <dgm:pt modelId="{5D49AF72-242C-B44C-952A-13101955116B}" type="parTrans" cxnId="{1379D3AD-96DA-5B41-9DB8-8D09CB217701}">
      <dgm:prSet/>
      <dgm:spPr/>
      <dgm:t>
        <a:bodyPr/>
        <a:lstStyle/>
        <a:p>
          <a:endParaRPr lang="en-US"/>
        </a:p>
      </dgm:t>
    </dgm:pt>
    <dgm:pt modelId="{9FBFE266-5E3B-194D-ACA7-348B5E555A18}" type="sibTrans" cxnId="{1379D3AD-96DA-5B41-9DB8-8D09CB217701}">
      <dgm:prSet/>
      <dgm:spPr/>
      <dgm:t>
        <a:bodyPr/>
        <a:lstStyle/>
        <a:p>
          <a:endParaRPr lang="en-US"/>
        </a:p>
      </dgm:t>
    </dgm:pt>
    <dgm:pt modelId="{371A4045-D735-0045-91C1-6914550DCAD0}" type="pres">
      <dgm:prSet presAssocID="{884BE110-2DE3-1741-A59C-ECD0E209D701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5CEB4C0-375D-C049-A579-180CDC6B4B64}" type="pres">
      <dgm:prSet presAssocID="{884BE110-2DE3-1741-A59C-ECD0E209D701}" presName="axisShape" presStyleLbl="bgShp" presStyleIdx="0" presStyleCnt="1"/>
      <dgm:spPr/>
      <dgm:t>
        <a:bodyPr/>
        <a:lstStyle/>
        <a:p>
          <a:endParaRPr lang="en-US"/>
        </a:p>
      </dgm:t>
    </dgm:pt>
    <dgm:pt modelId="{120456AB-A497-DC4D-A9DA-E57354138267}" type="pres">
      <dgm:prSet presAssocID="{884BE110-2DE3-1741-A59C-ECD0E209D701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A6ACAD-08D0-E344-AE4D-BDECEC6A36F9}" type="pres">
      <dgm:prSet presAssocID="{884BE110-2DE3-1741-A59C-ECD0E209D701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2A68EE-644D-5E43-9D06-BD9A0CCA6B72}" type="pres">
      <dgm:prSet presAssocID="{884BE110-2DE3-1741-A59C-ECD0E209D701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E9CBAE-C6E3-4640-84F5-885AF3729701}" type="pres">
      <dgm:prSet presAssocID="{884BE110-2DE3-1741-A59C-ECD0E209D701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379D3AD-96DA-5B41-9DB8-8D09CB217701}" srcId="{884BE110-2DE3-1741-A59C-ECD0E209D701}" destId="{96778576-C9BF-9D49-BEE2-4E0DEA19B33D}" srcOrd="3" destOrd="0" parTransId="{5D49AF72-242C-B44C-952A-13101955116B}" sibTransId="{9FBFE266-5E3B-194D-ACA7-348B5E555A18}"/>
    <dgm:cxn modelId="{C6CF9D5A-965A-3F4B-844C-BB913C8D51CD}" type="presOf" srcId="{1864DCA1-F9C7-7B46-9831-C5F377C723F2}" destId="{43A6ACAD-08D0-E344-AE4D-BDECEC6A36F9}" srcOrd="0" destOrd="0" presId="urn:microsoft.com/office/officeart/2005/8/layout/matrix2"/>
    <dgm:cxn modelId="{23222470-EDDE-394C-9CB0-4628BA0C1D91}" srcId="{884BE110-2DE3-1741-A59C-ECD0E209D701}" destId="{FEB9C6E7-00AF-DF40-8DDA-DCDC374A3CF1}" srcOrd="2" destOrd="0" parTransId="{B822ADB4-40F0-B84C-8E42-1DCEC97B33DC}" sibTransId="{A90F820E-2111-1640-AF3A-829DBA82F851}"/>
    <dgm:cxn modelId="{A2FE5E6C-9D00-BE40-89A4-D792FDE2D5BB}" type="presOf" srcId="{FEB9C6E7-00AF-DF40-8DDA-DCDC374A3CF1}" destId="{C52A68EE-644D-5E43-9D06-BD9A0CCA6B72}" srcOrd="0" destOrd="0" presId="urn:microsoft.com/office/officeart/2005/8/layout/matrix2"/>
    <dgm:cxn modelId="{43EE9124-B2B9-2841-8ACF-8A790346ABB1}" type="presOf" srcId="{27605617-B65E-F84E-88CE-C21A391E6E09}" destId="{120456AB-A497-DC4D-A9DA-E57354138267}" srcOrd="0" destOrd="0" presId="urn:microsoft.com/office/officeart/2005/8/layout/matrix2"/>
    <dgm:cxn modelId="{98F8D6E6-8F8D-6741-B56A-B334FD991C92}" type="presOf" srcId="{884BE110-2DE3-1741-A59C-ECD0E209D701}" destId="{371A4045-D735-0045-91C1-6914550DCAD0}" srcOrd="0" destOrd="0" presId="urn:microsoft.com/office/officeart/2005/8/layout/matrix2"/>
    <dgm:cxn modelId="{1574D86A-C6B4-D043-9553-077167D22D18}" srcId="{884BE110-2DE3-1741-A59C-ECD0E209D701}" destId="{1864DCA1-F9C7-7B46-9831-C5F377C723F2}" srcOrd="1" destOrd="0" parTransId="{406D454F-0622-634F-83A3-8A08F392C7E1}" sibTransId="{BB21324E-DA5D-3041-92B5-15861D2F05F2}"/>
    <dgm:cxn modelId="{C04E8D2D-4455-B340-8E7C-1D760BEC6511}" type="presOf" srcId="{96778576-C9BF-9D49-BEE2-4E0DEA19B33D}" destId="{C1E9CBAE-C6E3-4640-84F5-885AF3729701}" srcOrd="0" destOrd="0" presId="urn:microsoft.com/office/officeart/2005/8/layout/matrix2"/>
    <dgm:cxn modelId="{4FC19ED3-CAF0-E04C-A575-037E64E3E5F5}" srcId="{884BE110-2DE3-1741-A59C-ECD0E209D701}" destId="{27605617-B65E-F84E-88CE-C21A391E6E09}" srcOrd="0" destOrd="0" parTransId="{818B5709-907E-2142-BC3D-8121DD68252C}" sibTransId="{FC49621B-B87D-584A-A8F5-F687A9D2DDD8}"/>
    <dgm:cxn modelId="{D4629567-4CE2-0441-89C7-1B633A9E7097}" type="presParOf" srcId="{371A4045-D735-0045-91C1-6914550DCAD0}" destId="{F5CEB4C0-375D-C049-A579-180CDC6B4B64}" srcOrd="0" destOrd="0" presId="urn:microsoft.com/office/officeart/2005/8/layout/matrix2"/>
    <dgm:cxn modelId="{FBEDEFE2-5FF1-FF4E-B6A8-75DF7E6EE50E}" type="presParOf" srcId="{371A4045-D735-0045-91C1-6914550DCAD0}" destId="{120456AB-A497-DC4D-A9DA-E57354138267}" srcOrd="1" destOrd="0" presId="urn:microsoft.com/office/officeart/2005/8/layout/matrix2"/>
    <dgm:cxn modelId="{3F75A7D5-26A0-9E43-AD6A-2F9C7C7446D4}" type="presParOf" srcId="{371A4045-D735-0045-91C1-6914550DCAD0}" destId="{43A6ACAD-08D0-E344-AE4D-BDECEC6A36F9}" srcOrd="2" destOrd="0" presId="urn:microsoft.com/office/officeart/2005/8/layout/matrix2"/>
    <dgm:cxn modelId="{BBA35489-9C8E-104C-A241-E2649A9D7F68}" type="presParOf" srcId="{371A4045-D735-0045-91C1-6914550DCAD0}" destId="{C52A68EE-644D-5E43-9D06-BD9A0CCA6B72}" srcOrd="3" destOrd="0" presId="urn:microsoft.com/office/officeart/2005/8/layout/matrix2"/>
    <dgm:cxn modelId="{E5A6262D-69A7-C846-8E69-3AE57A852AF8}" type="presParOf" srcId="{371A4045-D735-0045-91C1-6914550DCAD0}" destId="{C1E9CBAE-C6E3-4640-84F5-885AF3729701}" srcOrd="4" destOrd="0" presId="urn:microsoft.com/office/officeart/2005/8/layout/matrix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4E4BA8-8656-204E-A409-8F267FD9330B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</dgm:pt>
    <dgm:pt modelId="{334CAC93-A080-4345-8680-F5BD57D49709}">
      <dgm:prSet phldrT="[Text]" custT="1"/>
      <dgm:spPr/>
      <dgm:t>
        <a:bodyPr/>
        <a:lstStyle/>
        <a:p>
          <a:r>
            <a:rPr lang="en-US" sz="2000" b="1">
              <a:solidFill>
                <a:schemeClr val="tx1"/>
              </a:solidFill>
            </a:rPr>
            <a:t>Elementary</a:t>
          </a:r>
        </a:p>
      </dgm:t>
    </dgm:pt>
    <dgm:pt modelId="{C56BE79E-3B36-5D44-9CCA-5BD6EFE0DD2D}" type="parTrans" cxnId="{EBACD2F9-74FB-2647-A3AC-ED3607C3BC2C}">
      <dgm:prSet/>
      <dgm:spPr/>
      <dgm:t>
        <a:bodyPr/>
        <a:lstStyle/>
        <a:p>
          <a:endParaRPr lang="en-US"/>
        </a:p>
      </dgm:t>
    </dgm:pt>
    <dgm:pt modelId="{77C9F693-599C-334C-B359-B2F2024DE868}" type="sibTrans" cxnId="{EBACD2F9-74FB-2647-A3AC-ED3607C3BC2C}">
      <dgm:prSet/>
      <dgm:spPr/>
      <dgm:t>
        <a:bodyPr/>
        <a:lstStyle/>
        <a:p>
          <a:endParaRPr lang="en-US"/>
        </a:p>
      </dgm:t>
    </dgm:pt>
    <dgm:pt modelId="{E2AD6EB8-C51F-294F-91ED-25C06060E88D}">
      <dgm:prSet custT="1"/>
      <dgm:spPr/>
      <dgm:t>
        <a:bodyPr/>
        <a:lstStyle/>
        <a:p>
          <a:r>
            <a:rPr kumimoji="0" lang="en-U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rPr>
            <a:t>Eat to live or live to eat; what is the difference?</a:t>
          </a:r>
          <a:endParaRPr lang="en-US" sz="1800"/>
        </a:p>
      </dgm:t>
    </dgm:pt>
    <dgm:pt modelId="{A979BA29-AA39-9242-AF74-C7F800B41D05}" type="parTrans" cxnId="{6FDC3394-04C9-E34E-B131-4818ACA5151B}">
      <dgm:prSet/>
      <dgm:spPr/>
      <dgm:t>
        <a:bodyPr/>
        <a:lstStyle/>
        <a:p>
          <a:endParaRPr lang="en-US"/>
        </a:p>
      </dgm:t>
    </dgm:pt>
    <dgm:pt modelId="{58895830-9957-544E-8822-D5DDBF50E170}" type="sibTrans" cxnId="{6FDC3394-04C9-E34E-B131-4818ACA5151B}">
      <dgm:prSet/>
      <dgm:spPr/>
      <dgm:t>
        <a:bodyPr/>
        <a:lstStyle/>
        <a:p>
          <a:endParaRPr lang="en-US"/>
        </a:p>
      </dgm:t>
    </dgm:pt>
    <dgm:pt modelId="{2EB86F0D-461B-2547-99AF-665C80A72BFB}">
      <dgm:prSet phldrT="[Text]" custT="1"/>
      <dgm:spPr/>
      <dgm:t>
        <a:bodyPr/>
        <a:lstStyle/>
        <a:p>
          <a:r>
            <a:rPr lang="en-US" sz="2000" b="1">
              <a:solidFill>
                <a:schemeClr val="tx1"/>
              </a:solidFill>
            </a:rPr>
            <a:t>Middle School</a:t>
          </a:r>
        </a:p>
      </dgm:t>
    </dgm:pt>
    <dgm:pt modelId="{76539D04-0EA6-7D47-843A-7D1FC587514C}" type="sibTrans" cxnId="{9921809E-AF25-2A4D-BB72-C4E4D7B80DBC}">
      <dgm:prSet/>
      <dgm:spPr/>
      <dgm:t>
        <a:bodyPr/>
        <a:lstStyle/>
        <a:p>
          <a:endParaRPr lang="en-US"/>
        </a:p>
      </dgm:t>
    </dgm:pt>
    <dgm:pt modelId="{CDE04B9A-C1B7-0D4D-9E1D-FD1B3DC9D267}" type="parTrans" cxnId="{9921809E-AF25-2A4D-BB72-C4E4D7B80DBC}">
      <dgm:prSet/>
      <dgm:spPr/>
      <dgm:t>
        <a:bodyPr/>
        <a:lstStyle/>
        <a:p>
          <a:endParaRPr lang="en-US"/>
        </a:p>
      </dgm:t>
    </dgm:pt>
    <dgm:pt modelId="{E71E3B56-40D4-0344-B922-F607583B9016}">
      <dgm:prSet custT="1"/>
      <dgm:spPr/>
      <dgm:t>
        <a:bodyPr/>
        <a:lstStyle/>
        <a:p>
          <a:r>
            <a:rPr lang="en-US" sz="2000" b="1">
              <a:solidFill>
                <a:schemeClr val="tx1"/>
              </a:solidFill>
            </a:rPr>
            <a:t>High School/</a:t>
          </a:r>
        </a:p>
        <a:p>
          <a:r>
            <a:rPr lang="en-US" sz="2000" b="1">
              <a:solidFill>
                <a:schemeClr val="tx1"/>
              </a:solidFill>
            </a:rPr>
            <a:t>College</a:t>
          </a:r>
        </a:p>
      </dgm:t>
    </dgm:pt>
    <dgm:pt modelId="{8FB6DD26-66D9-9E4B-9BE1-E110D06B7079}" type="parTrans" cxnId="{C6057B18-442F-9D4F-A698-500F8AC915CF}">
      <dgm:prSet/>
      <dgm:spPr/>
      <dgm:t>
        <a:bodyPr/>
        <a:lstStyle/>
        <a:p>
          <a:endParaRPr lang="en-US"/>
        </a:p>
      </dgm:t>
    </dgm:pt>
    <dgm:pt modelId="{94ACBE0C-C9E5-F345-94ED-049F327A2A7A}" type="sibTrans" cxnId="{C6057B18-442F-9D4F-A698-500F8AC915CF}">
      <dgm:prSet/>
      <dgm:spPr/>
      <dgm:t>
        <a:bodyPr/>
        <a:lstStyle/>
        <a:p>
          <a:endParaRPr lang="en-US"/>
        </a:p>
      </dgm:t>
    </dgm:pt>
    <dgm:pt modelId="{BAE8E390-718A-EE47-84C6-44AF98A3D6C4}">
      <dgm:prSet custT="1"/>
      <dgm:spPr/>
      <dgm:t>
        <a:bodyPr/>
        <a:lstStyle/>
        <a:p>
          <a:pPr algn="l"/>
          <a:r>
            <a:rPr lang="en-US" sz="2000"/>
            <a:t>Where does our food come from?</a:t>
          </a:r>
        </a:p>
      </dgm:t>
    </dgm:pt>
    <dgm:pt modelId="{913366C1-1A3C-454D-976D-40EBE168B055}" type="sibTrans" cxnId="{E9EEBF0E-77DE-BF4F-B2FD-FA9DD548D098}">
      <dgm:prSet/>
      <dgm:spPr/>
      <dgm:t>
        <a:bodyPr/>
        <a:lstStyle/>
        <a:p>
          <a:endParaRPr lang="en-US"/>
        </a:p>
      </dgm:t>
    </dgm:pt>
    <dgm:pt modelId="{7A61E792-DF09-5C43-B4CF-9B02A311D82F}" type="parTrans" cxnId="{E9EEBF0E-77DE-BF4F-B2FD-FA9DD548D098}">
      <dgm:prSet/>
      <dgm:spPr/>
      <dgm:t>
        <a:bodyPr/>
        <a:lstStyle/>
        <a:p>
          <a:endParaRPr lang="en-US"/>
        </a:p>
      </dgm:t>
    </dgm:pt>
    <dgm:pt modelId="{08FA36C0-3950-4C46-BD75-85A07D1F70D4}">
      <dgm:prSet custT="1"/>
      <dgm:spPr/>
      <dgm:t>
        <a:bodyPr anchor="t"/>
        <a:lstStyle/>
        <a:p>
          <a:r>
            <a:rPr kumimoji="0" lang="en-US" sz="20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rPr>
            <a:t>Why consider joining the “slow food” movement?</a:t>
          </a:r>
          <a:endParaRPr lang="en-US" sz="2000"/>
        </a:p>
      </dgm:t>
    </dgm:pt>
    <dgm:pt modelId="{B554CE4A-896B-774A-A327-C892B89E35EB}" type="parTrans" cxnId="{673566AE-562A-5049-A9B9-87637F5347FA}">
      <dgm:prSet/>
      <dgm:spPr/>
      <dgm:t>
        <a:bodyPr/>
        <a:lstStyle/>
        <a:p>
          <a:endParaRPr lang="en-US"/>
        </a:p>
      </dgm:t>
    </dgm:pt>
    <dgm:pt modelId="{2692EF0F-E6C9-404A-9E6E-2CE89E1288B1}" type="sibTrans" cxnId="{673566AE-562A-5049-A9B9-87637F5347FA}">
      <dgm:prSet/>
      <dgm:spPr/>
      <dgm:t>
        <a:bodyPr/>
        <a:lstStyle/>
        <a:p>
          <a:endParaRPr lang="en-US"/>
        </a:p>
      </dgm:t>
    </dgm:pt>
    <dgm:pt modelId="{0D3E69AB-C281-5541-BEFA-A75511F45D40}" type="pres">
      <dgm:prSet presAssocID="{364E4BA8-8656-204E-A409-8F267FD9330B}" presName="Name0" presStyleCnt="0">
        <dgm:presLayoutVars>
          <dgm:dir/>
          <dgm:animLvl val="lvl"/>
          <dgm:resizeHandles val="exact"/>
        </dgm:presLayoutVars>
      </dgm:prSet>
      <dgm:spPr/>
    </dgm:pt>
    <dgm:pt modelId="{86A093C9-42B3-4E43-B4B0-18BCD833AAC2}" type="pres">
      <dgm:prSet presAssocID="{364E4BA8-8656-204E-A409-8F267FD9330B}" presName="tSp" presStyleCnt="0"/>
      <dgm:spPr/>
    </dgm:pt>
    <dgm:pt modelId="{86A04424-726D-7E4B-A1C8-191ADC336BE8}" type="pres">
      <dgm:prSet presAssocID="{364E4BA8-8656-204E-A409-8F267FD9330B}" presName="bSp" presStyleCnt="0"/>
      <dgm:spPr/>
    </dgm:pt>
    <dgm:pt modelId="{C5A7FC77-B05C-574A-8095-F108EA1BC41C}" type="pres">
      <dgm:prSet presAssocID="{364E4BA8-8656-204E-A409-8F267FD9330B}" presName="process" presStyleCnt="0"/>
      <dgm:spPr/>
    </dgm:pt>
    <dgm:pt modelId="{39B2B409-8992-D945-8577-D12E18209DF5}" type="pres">
      <dgm:prSet presAssocID="{334CAC93-A080-4345-8680-F5BD57D49709}" presName="composite1" presStyleCnt="0"/>
      <dgm:spPr/>
    </dgm:pt>
    <dgm:pt modelId="{1EA7F961-488C-174F-9F0A-5E223E28913F}" type="pres">
      <dgm:prSet presAssocID="{334CAC93-A080-4345-8680-F5BD57D49709}" presName="dummyNode1" presStyleLbl="node1" presStyleIdx="0" presStyleCnt="3"/>
      <dgm:spPr/>
    </dgm:pt>
    <dgm:pt modelId="{A63D31A0-A1A7-FD48-9B9F-B82669114117}" type="pres">
      <dgm:prSet presAssocID="{334CAC93-A080-4345-8680-F5BD57D49709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45DD9C-3E4B-1141-99F0-7A74C067EA25}" type="pres">
      <dgm:prSet presAssocID="{334CAC93-A080-4345-8680-F5BD57D49709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14A1FB-CB4F-984E-B472-BE74913C0D99}" type="pres">
      <dgm:prSet presAssocID="{334CAC93-A080-4345-8680-F5BD57D49709}" presName="parentNode1" presStyleLbl="node1" presStyleIdx="0" presStyleCnt="3" custLinFactNeighborX="1416" custLinFactNeighborY="-171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AE8B5-3955-3A45-9EA2-4A04DAD1FFD1}" type="pres">
      <dgm:prSet presAssocID="{334CAC93-A080-4345-8680-F5BD57D49709}" presName="connSite1" presStyleCnt="0"/>
      <dgm:spPr/>
    </dgm:pt>
    <dgm:pt modelId="{FC22D84A-2B24-B740-A239-00C64DED0EF8}" type="pres">
      <dgm:prSet presAssocID="{77C9F693-599C-334C-B359-B2F2024DE868}" presName="Name9" presStyleLbl="sibTrans2D1" presStyleIdx="0" presStyleCnt="2"/>
      <dgm:spPr/>
      <dgm:t>
        <a:bodyPr/>
        <a:lstStyle/>
        <a:p>
          <a:endParaRPr lang="en-US"/>
        </a:p>
      </dgm:t>
    </dgm:pt>
    <dgm:pt modelId="{9F923760-A91F-8445-9367-C6E313E841BA}" type="pres">
      <dgm:prSet presAssocID="{2EB86F0D-461B-2547-99AF-665C80A72BFB}" presName="composite2" presStyleCnt="0"/>
      <dgm:spPr/>
    </dgm:pt>
    <dgm:pt modelId="{B682E10D-0908-8743-98C5-92EC0C743787}" type="pres">
      <dgm:prSet presAssocID="{2EB86F0D-461B-2547-99AF-665C80A72BFB}" presName="dummyNode2" presStyleLbl="node1" presStyleIdx="0" presStyleCnt="3"/>
      <dgm:spPr/>
    </dgm:pt>
    <dgm:pt modelId="{881A8822-FCB8-A54D-915D-BE6003D3A465}" type="pres">
      <dgm:prSet presAssocID="{2EB86F0D-461B-2547-99AF-665C80A72BFB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2C5161-C6E1-654A-A3C9-113089E3E8D5}" type="pres">
      <dgm:prSet presAssocID="{2EB86F0D-461B-2547-99AF-665C80A72BFB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2519C5-7A2D-9C4A-B219-834F12E39788}" type="pres">
      <dgm:prSet presAssocID="{2EB86F0D-461B-2547-99AF-665C80A72BFB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42BF3C-D1A6-F64D-8F68-41A2404BA4E5}" type="pres">
      <dgm:prSet presAssocID="{2EB86F0D-461B-2547-99AF-665C80A72BFB}" presName="connSite2" presStyleCnt="0"/>
      <dgm:spPr/>
    </dgm:pt>
    <dgm:pt modelId="{2B88AC1D-6AE1-C846-BED0-7948C1C24649}" type="pres">
      <dgm:prSet presAssocID="{76539D04-0EA6-7D47-843A-7D1FC587514C}" presName="Name18" presStyleLbl="sibTrans2D1" presStyleIdx="1" presStyleCnt="2"/>
      <dgm:spPr/>
      <dgm:t>
        <a:bodyPr/>
        <a:lstStyle/>
        <a:p>
          <a:endParaRPr lang="en-US"/>
        </a:p>
      </dgm:t>
    </dgm:pt>
    <dgm:pt modelId="{685E2434-C499-F44D-BEE5-E447CD66D841}" type="pres">
      <dgm:prSet presAssocID="{E71E3B56-40D4-0344-B922-F607583B9016}" presName="composite1" presStyleCnt="0"/>
      <dgm:spPr/>
    </dgm:pt>
    <dgm:pt modelId="{EA319BFE-90AF-9E4F-8EA7-CCF9938A6D99}" type="pres">
      <dgm:prSet presAssocID="{E71E3B56-40D4-0344-B922-F607583B9016}" presName="dummyNode1" presStyleLbl="node1" presStyleIdx="1" presStyleCnt="3"/>
      <dgm:spPr/>
    </dgm:pt>
    <dgm:pt modelId="{AA7AE1AD-6122-1843-9B97-156A90F78BCC}" type="pres">
      <dgm:prSet presAssocID="{E71E3B56-40D4-0344-B922-F607583B9016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E10A3A-9899-7844-A0F7-30E2E7B005AF}" type="pres">
      <dgm:prSet presAssocID="{E71E3B56-40D4-0344-B922-F607583B9016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48A9CB-DB7D-C349-BAB5-628F7F5A4B2A}" type="pres">
      <dgm:prSet presAssocID="{E71E3B56-40D4-0344-B922-F607583B9016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2204CE-772A-AD43-8293-10978E31693A}" type="pres">
      <dgm:prSet presAssocID="{E71E3B56-40D4-0344-B922-F607583B9016}" presName="connSite1" presStyleCnt="0"/>
      <dgm:spPr/>
    </dgm:pt>
  </dgm:ptLst>
  <dgm:cxnLst>
    <dgm:cxn modelId="{B836CB9D-136B-434A-899E-AF64A1A8922C}" type="presOf" srcId="{BAE8E390-718A-EE47-84C6-44AF98A3D6C4}" destId="{A63D31A0-A1A7-FD48-9B9F-B82669114117}" srcOrd="0" destOrd="0" presId="urn:microsoft.com/office/officeart/2005/8/layout/hProcess4"/>
    <dgm:cxn modelId="{5B5612F8-B559-644E-9119-9ACC8558DF4D}" type="presOf" srcId="{E2AD6EB8-C51F-294F-91ED-25C06060E88D}" destId="{881A8822-FCB8-A54D-915D-BE6003D3A465}" srcOrd="0" destOrd="0" presId="urn:microsoft.com/office/officeart/2005/8/layout/hProcess4"/>
    <dgm:cxn modelId="{02C2810F-18BF-254E-92AB-2FAB96204833}" type="presOf" srcId="{364E4BA8-8656-204E-A409-8F267FD9330B}" destId="{0D3E69AB-C281-5541-BEFA-A75511F45D40}" srcOrd="0" destOrd="0" presId="urn:microsoft.com/office/officeart/2005/8/layout/hProcess4"/>
    <dgm:cxn modelId="{673566AE-562A-5049-A9B9-87637F5347FA}" srcId="{E71E3B56-40D4-0344-B922-F607583B9016}" destId="{08FA36C0-3950-4C46-BD75-85A07D1F70D4}" srcOrd="0" destOrd="0" parTransId="{B554CE4A-896B-774A-A327-C892B89E35EB}" sibTransId="{2692EF0F-E6C9-404A-9E6E-2CE89E1288B1}"/>
    <dgm:cxn modelId="{020476C9-B414-814C-8367-FA42CA920067}" type="presOf" srcId="{BAE8E390-718A-EE47-84C6-44AF98A3D6C4}" destId="{3245DD9C-3E4B-1141-99F0-7A74C067EA25}" srcOrd="1" destOrd="0" presId="urn:microsoft.com/office/officeart/2005/8/layout/hProcess4"/>
    <dgm:cxn modelId="{048CDE61-6C5C-AD40-9D91-0AA2FD433765}" type="presOf" srcId="{E2AD6EB8-C51F-294F-91ED-25C06060E88D}" destId="{492C5161-C6E1-654A-A3C9-113089E3E8D5}" srcOrd="1" destOrd="0" presId="urn:microsoft.com/office/officeart/2005/8/layout/hProcess4"/>
    <dgm:cxn modelId="{E9EEBF0E-77DE-BF4F-B2FD-FA9DD548D098}" srcId="{334CAC93-A080-4345-8680-F5BD57D49709}" destId="{BAE8E390-718A-EE47-84C6-44AF98A3D6C4}" srcOrd="0" destOrd="0" parTransId="{7A61E792-DF09-5C43-B4CF-9B02A311D82F}" sibTransId="{913366C1-1A3C-454D-976D-40EBE168B055}"/>
    <dgm:cxn modelId="{EBACD2F9-74FB-2647-A3AC-ED3607C3BC2C}" srcId="{364E4BA8-8656-204E-A409-8F267FD9330B}" destId="{334CAC93-A080-4345-8680-F5BD57D49709}" srcOrd="0" destOrd="0" parTransId="{C56BE79E-3B36-5D44-9CCA-5BD6EFE0DD2D}" sibTransId="{77C9F693-599C-334C-B359-B2F2024DE868}"/>
    <dgm:cxn modelId="{9921809E-AF25-2A4D-BB72-C4E4D7B80DBC}" srcId="{364E4BA8-8656-204E-A409-8F267FD9330B}" destId="{2EB86F0D-461B-2547-99AF-665C80A72BFB}" srcOrd="1" destOrd="0" parTransId="{CDE04B9A-C1B7-0D4D-9E1D-FD1B3DC9D267}" sibTransId="{76539D04-0EA6-7D47-843A-7D1FC587514C}"/>
    <dgm:cxn modelId="{C6057B18-442F-9D4F-A698-500F8AC915CF}" srcId="{364E4BA8-8656-204E-A409-8F267FD9330B}" destId="{E71E3B56-40D4-0344-B922-F607583B9016}" srcOrd="2" destOrd="0" parTransId="{8FB6DD26-66D9-9E4B-9BE1-E110D06B7079}" sibTransId="{94ACBE0C-C9E5-F345-94ED-049F327A2A7A}"/>
    <dgm:cxn modelId="{1496876E-6FEA-3B4F-843A-D251F54FD80E}" type="presOf" srcId="{E71E3B56-40D4-0344-B922-F607583B9016}" destId="{0048A9CB-DB7D-C349-BAB5-628F7F5A4B2A}" srcOrd="0" destOrd="0" presId="urn:microsoft.com/office/officeart/2005/8/layout/hProcess4"/>
    <dgm:cxn modelId="{9DD47DA6-585D-B442-994F-76AA46AE1417}" type="presOf" srcId="{08FA36C0-3950-4C46-BD75-85A07D1F70D4}" destId="{E2E10A3A-9899-7844-A0F7-30E2E7B005AF}" srcOrd="1" destOrd="0" presId="urn:microsoft.com/office/officeart/2005/8/layout/hProcess4"/>
    <dgm:cxn modelId="{E7701B67-0B5F-B14F-BD60-59D651885C9B}" type="presOf" srcId="{77C9F693-599C-334C-B359-B2F2024DE868}" destId="{FC22D84A-2B24-B740-A239-00C64DED0EF8}" srcOrd="0" destOrd="0" presId="urn:microsoft.com/office/officeart/2005/8/layout/hProcess4"/>
    <dgm:cxn modelId="{5936020C-887F-5C48-99BD-8F8A91AC382D}" type="presOf" srcId="{08FA36C0-3950-4C46-BD75-85A07D1F70D4}" destId="{AA7AE1AD-6122-1843-9B97-156A90F78BCC}" srcOrd="0" destOrd="0" presId="urn:microsoft.com/office/officeart/2005/8/layout/hProcess4"/>
    <dgm:cxn modelId="{E898E942-410B-0F4A-8641-B31E5485D88A}" type="presOf" srcId="{334CAC93-A080-4345-8680-F5BD57D49709}" destId="{CC14A1FB-CB4F-984E-B472-BE74913C0D99}" srcOrd="0" destOrd="0" presId="urn:microsoft.com/office/officeart/2005/8/layout/hProcess4"/>
    <dgm:cxn modelId="{0A39469B-9BFD-8146-9C57-985E3203F282}" type="presOf" srcId="{76539D04-0EA6-7D47-843A-7D1FC587514C}" destId="{2B88AC1D-6AE1-C846-BED0-7948C1C24649}" srcOrd="0" destOrd="0" presId="urn:microsoft.com/office/officeart/2005/8/layout/hProcess4"/>
    <dgm:cxn modelId="{6FDC3394-04C9-E34E-B131-4818ACA5151B}" srcId="{2EB86F0D-461B-2547-99AF-665C80A72BFB}" destId="{E2AD6EB8-C51F-294F-91ED-25C06060E88D}" srcOrd="0" destOrd="0" parTransId="{A979BA29-AA39-9242-AF74-C7F800B41D05}" sibTransId="{58895830-9957-544E-8822-D5DDBF50E170}"/>
    <dgm:cxn modelId="{8F3E7EC5-EC6A-D749-B6DF-F529416A9C5C}" type="presOf" srcId="{2EB86F0D-461B-2547-99AF-665C80A72BFB}" destId="{9F2519C5-7A2D-9C4A-B219-834F12E39788}" srcOrd="0" destOrd="0" presId="urn:microsoft.com/office/officeart/2005/8/layout/hProcess4"/>
    <dgm:cxn modelId="{F71B61E7-FBD3-564D-9DBD-2B3D9644FD8A}" type="presParOf" srcId="{0D3E69AB-C281-5541-BEFA-A75511F45D40}" destId="{86A093C9-42B3-4E43-B4B0-18BCD833AAC2}" srcOrd="0" destOrd="0" presId="urn:microsoft.com/office/officeart/2005/8/layout/hProcess4"/>
    <dgm:cxn modelId="{CC629C25-BAAE-454A-8E4D-7DC40D727402}" type="presParOf" srcId="{0D3E69AB-C281-5541-BEFA-A75511F45D40}" destId="{86A04424-726D-7E4B-A1C8-191ADC336BE8}" srcOrd="1" destOrd="0" presId="urn:microsoft.com/office/officeart/2005/8/layout/hProcess4"/>
    <dgm:cxn modelId="{D9C26956-53DA-D14D-88EA-7D719A21A6D1}" type="presParOf" srcId="{0D3E69AB-C281-5541-BEFA-A75511F45D40}" destId="{C5A7FC77-B05C-574A-8095-F108EA1BC41C}" srcOrd="2" destOrd="0" presId="urn:microsoft.com/office/officeart/2005/8/layout/hProcess4"/>
    <dgm:cxn modelId="{B5F6CC4D-E0ED-1E49-8363-7A32138ACBDB}" type="presParOf" srcId="{C5A7FC77-B05C-574A-8095-F108EA1BC41C}" destId="{39B2B409-8992-D945-8577-D12E18209DF5}" srcOrd="0" destOrd="0" presId="urn:microsoft.com/office/officeart/2005/8/layout/hProcess4"/>
    <dgm:cxn modelId="{9333A739-8667-744E-BAF9-5B9282063F03}" type="presParOf" srcId="{39B2B409-8992-D945-8577-D12E18209DF5}" destId="{1EA7F961-488C-174F-9F0A-5E223E28913F}" srcOrd="0" destOrd="0" presId="urn:microsoft.com/office/officeart/2005/8/layout/hProcess4"/>
    <dgm:cxn modelId="{1E14D5FE-4294-8B44-B862-EFAD6C9966EF}" type="presParOf" srcId="{39B2B409-8992-D945-8577-D12E18209DF5}" destId="{A63D31A0-A1A7-FD48-9B9F-B82669114117}" srcOrd="1" destOrd="0" presId="urn:microsoft.com/office/officeart/2005/8/layout/hProcess4"/>
    <dgm:cxn modelId="{24FCD182-BC47-FE4F-A914-849027EFAB05}" type="presParOf" srcId="{39B2B409-8992-D945-8577-D12E18209DF5}" destId="{3245DD9C-3E4B-1141-99F0-7A74C067EA25}" srcOrd="2" destOrd="0" presId="urn:microsoft.com/office/officeart/2005/8/layout/hProcess4"/>
    <dgm:cxn modelId="{C83E7272-A86D-8641-8685-66D2DAB512B8}" type="presParOf" srcId="{39B2B409-8992-D945-8577-D12E18209DF5}" destId="{CC14A1FB-CB4F-984E-B472-BE74913C0D99}" srcOrd="3" destOrd="0" presId="urn:microsoft.com/office/officeart/2005/8/layout/hProcess4"/>
    <dgm:cxn modelId="{16483D91-7AD6-F347-A28B-B3261117507B}" type="presParOf" srcId="{39B2B409-8992-D945-8577-D12E18209DF5}" destId="{243AE8B5-3955-3A45-9EA2-4A04DAD1FFD1}" srcOrd="4" destOrd="0" presId="urn:microsoft.com/office/officeart/2005/8/layout/hProcess4"/>
    <dgm:cxn modelId="{C717F752-071D-F04A-9717-04893E154590}" type="presParOf" srcId="{C5A7FC77-B05C-574A-8095-F108EA1BC41C}" destId="{FC22D84A-2B24-B740-A239-00C64DED0EF8}" srcOrd="1" destOrd="0" presId="urn:microsoft.com/office/officeart/2005/8/layout/hProcess4"/>
    <dgm:cxn modelId="{780B96D4-1C85-7942-B07D-1B419A1B10E8}" type="presParOf" srcId="{C5A7FC77-B05C-574A-8095-F108EA1BC41C}" destId="{9F923760-A91F-8445-9367-C6E313E841BA}" srcOrd="2" destOrd="0" presId="urn:microsoft.com/office/officeart/2005/8/layout/hProcess4"/>
    <dgm:cxn modelId="{C0333143-B483-E94C-B18B-E2B1DF7BB691}" type="presParOf" srcId="{9F923760-A91F-8445-9367-C6E313E841BA}" destId="{B682E10D-0908-8743-98C5-92EC0C743787}" srcOrd="0" destOrd="0" presId="urn:microsoft.com/office/officeart/2005/8/layout/hProcess4"/>
    <dgm:cxn modelId="{5F2C8DEF-882C-C549-AB0E-5D07FFD1B4EC}" type="presParOf" srcId="{9F923760-A91F-8445-9367-C6E313E841BA}" destId="{881A8822-FCB8-A54D-915D-BE6003D3A465}" srcOrd="1" destOrd="0" presId="urn:microsoft.com/office/officeart/2005/8/layout/hProcess4"/>
    <dgm:cxn modelId="{4CDF01ED-2273-5240-AEE0-621BCF775C88}" type="presParOf" srcId="{9F923760-A91F-8445-9367-C6E313E841BA}" destId="{492C5161-C6E1-654A-A3C9-113089E3E8D5}" srcOrd="2" destOrd="0" presId="urn:microsoft.com/office/officeart/2005/8/layout/hProcess4"/>
    <dgm:cxn modelId="{A4625E49-6968-F642-A6F9-B3B6E9F694DD}" type="presParOf" srcId="{9F923760-A91F-8445-9367-C6E313E841BA}" destId="{9F2519C5-7A2D-9C4A-B219-834F12E39788}" srcOrd="3" destOrd="0" presId="urn:microsoft.com/office/officeart/2005/8/layout/hProcess4"/>
    <dgm:cxn modelId="{2D670809-31FB-9A43-BBA0-B0AD864B5702}" type="presParOf" srcId="{9F923760-A91F-8445-9367-C6E313E841BA}" destId="{EB42BF3C-D1A6-F64D-8F68-41A2404BA4E5}" srcOrd="4" destOrd="0" presId="urn:microsoft.com/office/officeart/2005/8/layout/hProcess4"/>
    <dgm:cxn modelId="{282CD2D2-516B-6349-B4EF-6EA048B0AD5F}" type="presParOf" srcId="{C5A7FC77-B05C-574A-8095-F108EA1BC41C}" destId="{2B88AC1D-6AE1-C846-BED0-7948C1C24649}" srcOrd="3" destOrd="0" presId="urn:microsoft.com/office/officeart/2005/8/layout/hProcess4"/>
    <dgm:cxn modelId="{02B01AEA-4FC3-D44A-88D9-5019A4C9212F}" type="presParOf" srcId="{C5A7FC77-B05C-574A-8095-F108EA1BC41C}" destId="{685E2434-C499-F44D-BEE5-E447CD66D841}" srcOrd="4" destOrd="0" presId="urn:microsoft.com/office/officeart/2005/8/layout/hProcess4"/>
    <dgm:cxn modelId="{6475D733-B517-404D-8C72-3185982FEE9F}" type="presParOf" srcId="{685E2434-C499-F44D-BEE5-E447CD66D841}" destId="{EA319BFE-90AF-9E4F-8EA7-CCF9938A6D99}" srcOrd="0" destOrd="0" presId="urn:microsoft.com/office/officeart/2005/8/layout/hProcess4"/>
    <dgm:cxn modelId="{2E99E011-C755-0E4C-9623-445F94D17E54}" type="presParOf" srcId="{685E2434-C499-F44D-BEE5-E447CD66D841}" destId="{AA7AE1AD-6122-1843-9B97-156A90F78BCC}" srcOrd="1" destOrd="0" presId="urn:microsoft.com/office/officeart/2005/8/layout/hProcess4"/>
    <dgm:cxn modelId="{7B8D4234-475A-0243-963D-1A54025EA2AB}" type="presParOf" srcId="{685E2434-C499-F44D-BEE5-E447CD66D841}" destId="{E2E10A3A-9899-7844-A0F7-30E2E7B005AF}" srcOrd="2" destOrd="0" presId="urn:microsoft.com/office/officeart/2005/8/layout/hProcess4"/>
    <dgm:cxn modelId="{232BC002-DCCB-1647-B782-474C4BA3FF29}" type="presParOf" srcId="{685E2434-C499-F44D-BEE5-E447CD66D841}" destId="{0048A9CB-DB7D-C349-BAB5-628F7F5A4B2A}" srcOrd="3" destOrd="0" presId="urn:microsoft.com/office/officeart/2005/8/layout/hProcess4"/>
    <dgm:cxn modelId="{4C77C2D5-C4CD-8243-9060-407DC6E66F08}" type="presParOf" srcId="{685E2434-C499-F44D-BEE5-E447CD66D841}" destId="{4D2204CE-772A-AD43-8293-10978E31693A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CEB4C0-375D-C049-A579-180CDC6B4B64}">
      <dsp:nvSpPr>
        <dsp:cNvPr id="0" name=""/>
        <dsp:cNvSpPr/>
      </dsp:nvSpPr>
      <dsp:spPr>
        <a:xfrm>
          <a:off x="1574799" y="0"/>
          <a:ext cx="4851400" cy="485140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0456AB-A497-DC4D-A9DA-E57354138267}">
      <dsp:nvSpPr>
        <dsp:cNvPr id="0" name=""/>
        <dsp:cNvSpPr/>
      </dsp:nvSpPr>
      <dsp:spPr>
        <a:xfrm>
          <a:off x="1890141" y="315341"/>
          <a:ext cx="1940560" cy="1940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/>
            <a:t>Themes /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/>
            <a:t>Essential Questions</a:t>
          </a:r>
        </a:p>
      </dsp:txBody>
      <dsp:txXfrm>
        <a:off x="1984871" y="410071"/>
        <a:ext cx="1751100" cy="1751100"/>
      </dsp:txXfrm>
    </dsp:sp>
    <dsp:sp modelId="{43A6ACAD-08D0-E344-AE4D-BDECEC6A36F9}">
      <dsp:nvSpPr>
        <dsp:cNvPr id="0" name=""/>
        <dsp:cNvSpPr/>
      </dsp:nvSpPr>
      <dsp:spPr>
        <a:xfrm>
          <a:off x="4170299" y="315341"/>
          <a:ext cx="1940560" cy="1940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/>
            <a:t>Vocabulary</a:t>
          </a:r>
        </a:p>
      </dsp:txBody>
      <dsp:txXfrm>
        <a:off x="4265029" y="410071"/>
        <a:ext cx="1751100" cy="1751100"/>
      </dsp:txXfrm>
    </dsp:sp>
    <dsp:sp modelId="{C52A68EE-644D-5E43-9D06-BD9A0CCA6B72}">
      <dsp:nvSpPr>
        <dsp:cNvPr id="0" name=""/>
        <dsp:cNvSpPr/>
      </dsp:nvSpPr>
      <dsp:spPr>
        <a:xfrm>
          <a:off x="1890141" y="2595499"/>
          <a:ext cx="1940560" cy="1940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/>
            <a:t>Language Functions</a:t>
          </a:r>
        </a:p>
      </dsp:txBody>
      <dsp:txXfrm>
        <a:off x="1984871" y="2690229"/>
        <a:ext cx="1751100" cy="1751100"/>
      </dsp:txXfrm>
    </dsp:sp>
    <dsp:sp modelId="{C1E9CBAE-C6E3-4640-84F5-885AF3729701}">
      <dsp:nvSpPr>
        <dsp:cNvPr id="0" name=""/>
        <dsp:cNvSpPr/>
      </dsp:nvSpPr>
      <dsp:spPr>
        <a:xfrm>
          <a:off x="4170299" y="2595499"/>
          <a:ext cx="1940560" cy="1940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/>
            <a:t>Assessments/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/>
            <a:t>Tasks</a:t>
          </a:r>
        </a:p>
      </dsp:txBody>
      <dsp:txXfrm>
        <a:off x="4265029" y="2690229"/>
        <a:ext cx="1751100" cy="17511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3D31A0-A1A7-FD48-9B9F-B82669114117}">
      <dsp:nvSpPr>
        <dsp:cNvPr id="0" name=""/>
        <dsp:cNvSpPr/>
      </dsp:nvSpPr>
      <dsp:spPr>
        <a:xfrm>
          <a:off x="935" y="1002543"/>
          <a:ext cx="2188328" cy="18049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/>
            <a:t>Where does our food come from?</a:t>
          </a:r>
        </a:p>
      </dsp:txBody>
      <dsp:txXfrm>
        <a:off x="42471" y="1044079"/>
        <a:ext cx="2105256" cy="1335073"/>
      </dsp:txXfrm>
    </dsp:sp>
    <dsp:sp modelId="{FC22D84A-2B24-B740-A239-00C64DED0EF8}">
      <dsp:nvSpPr>
        <dsp:cNvPr id="0" name=""/>
        <dsp:cNvSpPr/>
      </dsp:nvSpPr>
      <dsp:spPr>
        <a:xfrm>
          <a:off x="1255612" y="1419053"/>
          <a:ext cx="2426558" cy="2426558"/>
        </a:xfrm>
        <a:prstGeom prst="leftCircularArrow">
          <a:avLst>
            <a:gd name="adj1" fmla="val 3379"/>
            <a:gd name="adj2" fmla="val 418056"/>
            <a:gd name="adj3" fmla="val 2216874"/>
            <a:gd name="adj4" fmla="val 9047797"/>
            <a:gd name="adj5" fmla="val 39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14A1FB-CB4F-984E-B472-BE74913C0D99}">
      <dsp:nvSpPr>
        <dsp:cNvPr id="0" name=""/>
        <dsp:cNvSpPr/>
      </dsp:nvSpPr>
      <dsp:spPr>
        <a:xfrm>
          <a:off x="514774" y="2407431"/>
          <a:ext cx="1945180" cy="7735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solidFill>
                <a:schemeClr val="tx1"/>
              </a:solidFill>
            </a:rPr>
            <a:t>Elementary</a:t>
          </a:r>
        </a:p>
      </dsp:txBody>
      <dsp:txXfrm>
        <a:off x="537430" y="2430087"/>
        <a:ext cx="1899868" cy="728222"/>
      </dsp:txXfrm>
    </dsp:sp>
    <dsp:sp modelId="{881A8822-FCB8-A54D-915D-BE6003D3A465}">
      <dsp:nvSpPr>
        <dsp:cNvPr id="0" name=""/>
        <dsp:cNvSpPr/>
      </dsp:nvSpPr>
      <dsp:spPr>
        <a:xfrm>
          <a:off x="2822862" y="1002543"/>
          <a:ext cx="2188328" cy="18049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0" lang="en-US" sz="18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rPr>
            <a:t>Eat to live or live to eat; what is the difference?</a:t>
          </a:r>
          <a:endParaRPr lang="en-US" sz="1800" kern="1200"/>
        </a:p>
      </dsp:txBody>
      <dsp:txXfrm>
        <a:off x="2864398" y="1430846"/>
        <a:ext cx="2105256" cy="1335073"/>
      </dsp:txXfrm>
    </dsp:sp>
    <dsp:sp modelId="{2B88AC1D-6AE1-C846-BED0-7948C1C24649}">
      <dsp:nvSpPr>
        <dsp:cNvPr id="0" name=""/>
        <dsp:cNvSpPr/>
      </dsp:nvSpPr>
      <dsp:spPr>
        <a:xfrm>
          <a:off x="4025953" y="-121001"/>
          <a:ext cx="2737802" cy="2737802"/>
        </a:xfrm>
        <a:prstGeom prst="circularArrow">
          <a:avLst>
            <a:gd name="adj1" fmla="val 2995"/>
            <a:gd name="adj2" fmla="val 367180"/>
            <a:gd name="adj3" fmla="val 19457309"/>
            <a:gd name="adj4" fmla="val 12575511"/>
            <a:gd name="adj5" fmla="val 3494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F2519C5-7A2D-9C4A-B219-834F12E39788}">
      <dsp:nvSpPr>
        <dsp:cNvPr id="0" name=""/>
        <dsp:cNvSpPr/>
      </dsp:nvSpPr>
      <dsp:spPr>
        <a:xfrm>
          <a:off x="3309157" y="615776"/>
          <a:ext cx="1945180" cy="7735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solidFill>
                <a:schemeClr val="tx1"/>
              </a:solidFill>
            </a:rPr>
            <a:t>Middle School</a:t>
          </a:r>
        </a:p>
      </dsp:txBody>
      <dsp:txXfrm>
        <a:off x="3331813" y="638432"/>
        <a:ext cx="1899868" cy="728222"/>
      </dsp:txXfrm>
    </dsp:sp>
    <dsp:sp modelId="{AA7AE1AD-6122-1843-9B97-156A90F78BCC}">
      <dsp:nvSpPr>
        <dsp:cNvPr id="0" name=""/>
        <dsp:cNvSpPr/>
      </dsp:nvSpPr>
      <dsp:spPr>
        <a:xfrm>
          <a:off x="5644788" y="1002543"/>
          <a:ext cx="2188328" cy="18049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0" lang="en-US" sz="20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itchFamily="-65" charset="0"/>
              <a:ea typeface="Arial" pitchFamily="-65" charset="0"/>
              <a:cs typeface="Arial" pitchFamily="-65" charset="0"/>
            </a:rPr>
            <a:t>Why consider joining the “slow food” movement?</a:t>
          </a:r>
          <a:endParaRPr lang="en-US" sz="2000" kern="1200"/>
        </a:p>
      </dsp:txBody>
      <dsp:txXfrm>
        <a:off x="5686324" y="1044079"/>
        <a:ext cx="2105256" cy="1335073"/>
      </dsp:txXfrm>
    </dsp:sp>
    <dsp:sp modelId="{0048A9CB-DB7D-C349-BAB5-628F7F5A4B2A}">
      <dsp:nvSpPr>
        <dsp:cNvPr id="0" name=""/>
        <dsp:cNvSpPr/>
      </dsp:nvSpPr>
      <dsp:spPr>
        <a:xfrm>
          <a:off x="6131083" y="2420689"/>
          <a:ext cx="1945180" cy="7735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solidFill>
                <a:schemeClr val="tx1"/>
              </a:solidFill>
            </a:rPr>
            <a:t>High School/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solidFill>
                <a:schemeClr val="tx1"/>
              </a:solidFill>
            </a:rPr>
            <a:t>College</a:t>
          </a:r>
        </a:p>
      </dsp:txBody>
      <dsp:txXfrm>
        <a:off x="6153739" y="2443345"/>
        <a:ext cx="1899868" cy="7282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093A2-49F3-9C4D-9C46-DFFD81244F2B}" type="datetimeFigureOut">
              <a:t>2/13/18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40CBF7-C9D3-8640-98CF-13FA84D9507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317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829D9-7160-FB45-8C46-0EDD3E4336A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429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829D9-7160-FB45-8C46-0EDD3E4336A5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479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829D9-7160-FB45-8C46-0EDD3E4336A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332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9A8DA6-FEDF-624A-9459-28ED18B6D905}" type="slidenum">
              <a:rPr lang="en-US" smtClean="0"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pPr/>
              <a:t>7</a:t>
            </a:fld>
            <a:endParaRPr lang="en-US" smtClean="0">
              <a:latin typeface="Arial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0628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829D9-7160-FB45-8C46-0EDD3E4336A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109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x-none">
              <a:ea typeface="ＭＳ Ｐゴシック" charset="-128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ABCC5FC2-251C-CE4C-BC2E-EF127FADB814}" type="slidenum">
              <a:rPr lang="en-US" altLang="x-none" sz="1200"/>
              <a:pPr/>
              <a:t>10</a:t>
            </a:fld>
            <a:endParaRPr lang="en-US" altLang="x-none" sz="1200"/>
          </a:p>
        </p:txBody>
      </p:sp>
    </p:spTree>
    <p:extLst>
      <p:ext uri="{BB962C8B-B14F-4D97-AF65-F5344CB8AC3E}">
        <p14:creationId xmlns:p14="http://schemas.microsoft.com/office/powerpoint/2010/main" val="949920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829D9-7160-FB45-8C46-0EDD3E4336A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2610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829D9-7160-FB45-8C46-0EDD3E4336A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338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42A5-D256-C34A-9976-6D616CA9CB74}" type="datetimeFigureOut">
              <a:t>2/13/18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0FE0-9B6F-D644-A86B-AA29385A9825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42A5-D256-C34A-9976-6D616CA9CB74}" type="datetimeFigureOut">
              <a:t>2/13/18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0FE0-9B6F-D644-A86B-AA29385A9825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42A5-D256-C34A-9976-6D616CA9CB74}" type="datetimeFigureOut">
              <a:t>2/13/18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0FE0-9B6F-D644-A86B-AA29385A9825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Laura Terrill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4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2/13/18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2/13/18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2/13/18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42A5-D256-C34A-9976-6D616CA9CB74}" type="datetimeFigureOut">
              <a:t>2/13/18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0FE0-9B6F-D644-A86B-AA29385A9825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2/13/18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42A5-D256-C34A-9976-6D616CA9CB74}" type="datetimeFigureOut">
              <a:t>2/13/18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0FE0-9B6F-D644-A86B-AA29385A9825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42A5-D256-C34A-9976-6D616CA9CB74}" type="datetimeFigureOut">
              <a:t>2/13/18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0FE0-9B6F-D644-A86B-AA29385A9825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42A5-D256-C34A-9976-6D616CA9CB74}" type="datetimeFigureOut">
              <a:t>2/13/18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0FE0-9B6F-D644-A86B-AA29385A9825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42A5-D256-C34A-9976-6D616CA9CB74}" type="datetimeFigureOut">
              <a:t>2/13/18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0FE0-9B6F-D644-A86B-AA29385A9825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42A5-D256-C34A-9976-6D616CA9CB74}" type="datetimeFigureOut">
              <a:t>2/13/18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0FE0-9B6F-D644-A86B-AA29385A9825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42A5-D256-C34A-9976-6D616CA9CB74}" type="datetimeFigureOut">
              <a:t>2/13/18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0FE0-9B6F-D644-A86B-AA29385A9825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D42A5-D256-C34A-9976-6D616CA9CB74}" type="datetimeFigureOut">
              <a:t>2/13/18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0FE0-9B6F-D644-A86B-AA29385A9825}" type="slidenum">
              <a:rPr lang="uk-UA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9.xml"/><Relationship Id="rId18" Type="http://schemas.openxmlformats.org/officeDocument/2006/relationships/theme" Target="../theme/theme2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D42A5-D256-C34A-9976-6D616CA9CB74}" type="datetimeFigureOut">
              <a:t>2/13/18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70FE0-9B6F-D644-A86B-AA29385A9825}" type="slidenum">
              <a:rPr lang="uk-UA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32809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70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189"/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189"/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189"/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189"/>
              <a:t>‹#›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823222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4" Type="http://schemas.openxmlformats.org/officeDocument/2006/relationships/image" Target="../media/image26.tiff"/><Relationship Id="rId5" Type="http://schemas.openxmlformats.org/officeDocument/2006/relationships/image" Target="../media/image27.tiff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4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4" Type="http://schemas.openxmlformats.org/officeDocument/2006/relationships/image" Target="../media/image30.tiff"/><Relationship Id="rId5" Type="http://schemas.openxmlformats.org/officeDocument/2006/relationships/image" Target="../media/image31.jpg"/><Relationship Id="rId6" Type="http://schemas.openxmlformats.org/officeDocument/2006/relationships/image" Target="../media/image32.png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8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vaschools.org/apps/video/watch.jsp?v=68772" TargetMode="External"/><Relationship Id="rId3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WMF"/><Relationship Id="rId5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6" Type="http://schemas.openxmlformats.org/officeDocument/2006/relationships/image" Target="../media/image15.jpeg"/><Relationship Id="rId7" Type="http://schemas.openxmlformats.org/officeDocument/2006/relationships/image" Target="../media/image16.jpeg"/><Relationship Id="rId8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4" Type="http://schemas.openxmlformats.org/officeDocument/2006/relationships/image" Target="../media/image21.jpg"/><Relationship Id="rId5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88" y="372793"/>
            <a:ext cx="8229600" cy="731520"/>
          </a:xfrm>
          <a:noFill/>
        </p:spPr>
        <p:txBody>
          <a:bodyPr/>
          <a:lstStyle/>
          <a:p>
            <a:pPr algn="ctr"/>
            <a:r>
              <a:rPr lang="en-US">
                <a:solidFill>
                  <a:schemeClr val="tx1"/>
                </a:solidFill>
              </a:rPr>
              <a:t>Performance and Proficiency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9893" y="6217531"/>
            <a:ext cx="2743200" cy="365125"/>
          </a:xfrm>
        </p:spPr>
        <p:txBody>
          <a:bodyPr>
            <a:normAutofit/>
          </a:bodyPr>
          <a:lstStyle/>
          <a:p>
            <a:fld id="{D57F1E4F-1CFF-5643-939E-02111984F565}" type="slidenum">
              <a:rPr lang="en-US" smtClean="0"/>
              <a:t>1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343" y="2613877"/>
            <a:ext cx="245383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Proficiency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48" r="4719" b="9352"/>
          <a:stretch/>
        </p:blipFill>
        <p:spPr>
          <a:xfrm>
            <a:off x="120456" y="3391465"/>
            <a:ext cx="2365611" cy="170468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31351" y="2613877"/>
            <a:ext cx="26460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Performance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67"/>
          <a:stretch/>
        </p:blipFill>
        <p:spPr>
          <a:xfrm>
            <a:off x="6667951" y="3391463"/>
            <a:ext cx="2372855" cy="17496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2560" y="1104315"/>
            <a:ext cx="4142459" cy="547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80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 10"/>
          <p:cNvGraphicFramePr/>
          <p:nvPr>
            <p:extLst/>
          </p:nvPr>
        </p:nvGraphicFramePr>
        <p:xfrm>
          <a:off x="609600" y="990600"/>
          <a:ext cx="80772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2771" name="Title 9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 anchor="ctr"/>
          <a:lstStyle/>
          <a:p>
            <a:pPr algn="ctr"/>
            <a:r>
              <a:rPr lang="en-US" altLang="x-none">
                <a:solidFill>
                  <a:schemeClr val="tx1"/>
                </a:solidFill>
                <a:ea typeface="Arial" charset="0"/>
              </a:rPr>
              <a:t>Vertical Articulation Spiral</a:t>
            </a:r>
          </a:p>
        </p:txBody>
      </p:sp>
      <p:sp>
        <p:nvSpPr>
          <p:cNvPr id="32772" name="Footer Placeholder 5"/>
          <p:cNvSpPr>
            <a:spLocks noGrp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altLang="x-none" sz="1400">
                <a:solidFill>
                  <a:srgbClr val="FFFFFF"/>
                </a:solidFill>
              </a:rPr>
              <a:t>Clementi/Terrill ACTFL 2014</a:t>
            </a:r>
            <a:endParaRPr lang="es-ES" altLang="x-none" sz="1400">
              <a:solidFill>
                <a:srgbClr val="FFFFFF"/>
              </a:solidFill>
            </a:endParaRPr>
          </a:p>
        </p:txBody>
      </p:sp>
      <p:sp>
        <p:nvSpPr>
          <p:cNvPr id="3277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E3A518F6-76F4-BE48-9EE5-57AC3C7F632C}" type="slidenum">
              <a:rPr lang="en-US" altLang="x-none" sz="1400"/>
              <a:pPr/>
              <a:t>10</a:t>
            </a:fld>
            <a:endParaRPr lang="en-US" altLang="x-none" sz="140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609600" y="4572000"/>
          <a:ext cx="7924800" cy="1676400"/>
        </p:xfrm>
        <a:graphic>
          <a:graphicData uri="http://schemas.openxmlformats.org/drawingml/2006/table">
            <a:tbl>
              <a:tblPr/>
              <a:tblGrid>
                <a:gridCol w="2641600"/>
                <a:gridCol w="2641600"/>
                <a:gridCol w="2641600"/>
              </a:tblGrid>
              <a:tr h="34290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x-none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Topics / Concepts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19200">
                <a:tc>
                  <a:txBody>
                    <a:bodyPr/>
                    <a:lstStyle>
                      <a:lvl1pPr marL="182563" indent="-1825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9pPr>
                    </a:lstStyle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Stages of plant growth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Farmers markets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Where favorite foods are from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World biomes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182563" indent="-1825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9pPr>
                    </a:lstStyle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Super foods/Food pyramids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Meals and snacking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Impact of salt/sugar on body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Personal dietary considerations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182563" indent="-182563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5pPr>
                      <a:lvl6pPr marL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6pPr>
                      <a:lvl7pPr marL="9144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7pPr>
                      <a:lvl8pPr marL="1371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8pPr>
                      <a:lvl9pPr marL="1828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ea typeface="Arial" charset="0"/>
                          <a:cs typeface="Arial" charset="0"/>
                        </a:defRPr>
                      </a:lvl9pPr>
                    </a:lstStyle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Slow food vs. fast food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Organic foods, community gardens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Use of pesticides, antibiotics</a:t>
                      </a:r>
                    </a:p>
                    <a:p>
                      <a:pPr marL="182563" marR="0" lvl="0" indent="-1825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altLang="x-none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Genetic engineering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616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11</a:t>
            </a:fld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170351"/>
              </p:ext>
            </p:extLst>
          </p:nvPr>
        </p:nvGraphicFramePr>
        <p:xfrm>
          <a:off x="304797" y="3665654"/>
          <a:ext cx="8661655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2331"/>
                <a:gridCol w="1732331"/>
                <a:gridCol w="1732331"/>
                <a:gridCol w="1732331"/>
                <a:gridCol w="1732331"/>
              </a:tblGrid>
              <a:tr h="0">
                <a:tc gridSpan="5">
                  <a:txBody>
                    <a:bodyPr/>
                    <a:lstStyle/>
                    <a:p>
                      <a:pPr algn="ctr"/>
                      <a:r>
                        <a:rPr lang="en-US" sz="1800"/>
                        <a:t>Level</a:t>
                      </a:r>
                      <a:r>
                        <a:rPr lang="en-US" sz="1800" baseline="0"/>
                        <a:t> 1 - NM/NH</a:t>
                      </a:r>
                      <a:endParaRPr lang="en-US" sz="18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/>
                </a:tc>
              </a:tr>
              <a:tr h="362373"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Getting Acquainted: Who</a:t>
                      </a:r>
                      <a:r>
                        <a:rPr lang="en-US" sz="1800" baseline="0"/>
                        <a:t> am I?</a:t>
                      </a:r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Schooling Around the World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Family Friends</a:t>
                      </a:r>
                      <a:r>
                        <a:rPr lang="en-US" sz="1800" baseline="0"/>
                        <a:t> and Pets</a:t>
                      </a:r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Food and Celebrations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Vacation Time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236861"/>
              </p:ext>
            </p:extLst>
          </p:nvPr>
        </p:nvGraphicFramePr>
        <p:xfrm>
          <a:off x="304797" y="5297129"/>
          <a:ext cx="8661655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2331"/>
                <a:gridCol w="1732331"/>
                <a:gridCol w="1732331"/>
                <a:gridCol w="1732331"/>
                <a:gridCol w="1732331"/>
              </a:tblGrid>
              <a:tr h="0">
                <a:tc gridSpan="5">
                  <a:txBody>
                    <a:bodyPr/>
                    <a:lstStyle/>
                    <a:p>
                      <a:pPr algn="ctr"/>
                      <a:r>
                        <a:rPr lang="en-US" sz="1800"/>
                        <a:t>Level</a:t>
                      </a:r>
                      <a:r>
                        <a:rPr lang="en-US" sz="1800" baseline="0"/>
                        <a:t> 2 NH/IL</a:t>
                      </a:r>
                      <a:endParaRPr lang="en-US" sz="18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/>
                </a:tc>
              </a:tr>
              <a:tr h="362373"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The Selfie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The</a:t>
                      </a:r>
                      <a:r>
                        <a:rPr lang="en-US" sz="1800" baseline="0"/>
                        <a:t> Power of the Story</a:t>
                      </a:r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Consumerism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Healthy</a:t>
                      </a:r>
                      <a:r>
                        <a:rPr lang="en-US" sz="1800" baseline="0"/>
                        <a:t> Planet</a:t>
                      </a:r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City Life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186625"/>
              </p:ext>
            </p:extLst>
          </p:nvPr>
        </p:nvGraphicFramePr>
        <p:xfrm>
          <a:off x="304799" y="452285"/>
          <a:ext cx="8661653" cy="13986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7379"/>
                <a:gridCol w="1237379"/>
                <a:gridCol w="1237379"/>
                <a:gridCol w="1237379"/>
                <a:gridCol w="1237379"/>
                <a:gridCol w="1237379"/>
                <a:gridCol w="1237379"/>
              </a:tblGrid>
              <a:tr h="362373"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6</a:t>
                      </a:r>
                    </a:p>
                  </a:txBody>
                  <a:tcPr/>
                </a:tc>
              </a:tr>
              <a:tr h="362373"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Making</a:t>
                      </a:r>
                      <a:r>
                        <a:rPr lang="en-US" sz="1400" baseline="0"/>
                        <a:t> Friends</a:t>
                      </a:r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Back to School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Healthy Habits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A Visit</a:t>
                      </a:r>
                      <a:r>
                        <a:rPr lang="en-US" sz="1400" baseline="0"/>
                        <a:t> to the Zoo</a:t>
                      </a:r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Taking Care of our Planet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Endangered</a:t>
                      </a:r>
                    </a:p>
                    <a:p>
                      <a:pPr algn="ctr"/>
                      <a:r>
                        <a:rPr lang="en-US" sz="1400"/>
                        <a:t>Species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Let’s Get Involved</a:t>
                      </a:r>
                    </a:p>
                  </a:txBody>
                  <a:tcPr anchor="ctr"/>
                </a:tc>
              </a:tr>
              <a:tr h="362373"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Our Animal</a:t>
                      </a:r>
                      <a:r>
                        <a:rPr lang="en-US" sz="1400" baseline="0"/>
                        <a:t> Friends</a:t>
                      </a:r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Let’s Visit Mexico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Let’s Go to Puerto Rico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Let’s Visit the Rainforest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Destination Galapagos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First People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Moving On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13638"/>
              </p:ext>
            </p:extLst>
          </p:nvPr>
        </p:nvGraphicFramePr>
        <p:xfrm>
          <a:off x="304798" y="2007353"/>
          <a:ext cx="8661654" cy="147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30827"/>
                <a:gridCol w="4330827"/>
              </a:tblGrid>
              <a:tr h="368775"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7</a:t>
                      </a:r>
                      <a:r>
                        <a:rPr lang="en-US" sz="1800" baseline="30000"/>
                        <a:t>th</a:t>
                      </a:r>
                      <a:r>
                        <a:rPr lang="en-US" sz="1800" baseline="0"/>
                        <a:t> — </a:t>
                      </a:r>
                      <a:r>
                        <a:rPr lang="en-US" sz="1800"/>
                        <a:t>NM/NH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8</a:t>
                      </a:r>
                      <a:r>
                        <a:rPr lang="en-US" sz="1800" baseline="30000"/>
                        <a:t>th</a:t>
                      </a:r>
                      <a:r>
                        <a:rPr lang="en-US" sz="1800" baseline="0"/>
                        <a:t> — </a:t>
                      </a:r>
                      <a:r>
                        <a:rPr lang="en-US" sz="1800"/>
                        <a:t>NM/NH</a:t>
                      </a:r>
                    </a:p>
                  </a:txBody>
                  <a:tcPr/>
                </a:tc>
              </a:tr>
              <a:tr h="368775">
                <a:tc>
                  <a:txBody>
                    <a:bodyPr/>
                    <a:lstStyle/>
                    <a:p>
                      <a:pPr algn="l"/>
                      <a:r>
                        <a:rPr lang="en-US" sz="1800"/>
                        <a:t>Getting Acquainted:</a:t>
                      </a:r>
                      <a:r>
                        <a:rPr lang="en-US" sz="1800" baseline="0"/>
                        <a:t> Who am I?</a:t>
                      </a:r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/>
                        <a:t>Food</a:t>
                      </a:r>
                      <a:r>
                        <a:rPr lang="en-US" sz="1800" baseline="0"/>
                        <a:t> and Health</a:t>
                      </a:r>
                      <a:endParaRPr lang="en-US" sz="1800"/>
                    </a:p>
                  </a:txBody>
                  <a:tcPr anchor="ctr"/>
                </a:tc>
              </a:tr>
              <a:tr h="368775">
                <a:tc>
                  <a:txBody>
                    <a:bodyPr/>
                    <a:lstStyle/>
                    <a:p>
                      <a:pPr algn="l"/>
                      <a:r>
                        <a:rPr lang="en-US" sz="1800"/>
                        <a:t>Family,</a:t>
                      </a:r>
                      <a:r>
                        <a:rPr lang="en-US" sz="1800" baseline="0"/>
                        <a:t> Friends and Pets</a:t>
                      </a:r>
                      <a:endParaRPr lang="en-US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/>
                        <a:t>Schooling Around the World</a:t>
                      </a:r>
                    </a:p>
                  </a:txBody>
                  <a:tcPr anchor="ctr"/>
                </a:tc>
              </a:tr>
              <a:tr h="368775">
                <a:tc>
                  <a:txBody>
                    <a:bodyPr/>
                    <a:lstStyle/>
                    <a:p>
                      <a:pPr algn="l"/>
                      <a:r>
                        <a:rPr lang="en-US" sz="1800"/>
                        <a:t>Food and Celebrations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/>
                        <a:t>Vacation Time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575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960" y="214716"/>
            <a:ext cx="8468137" cy="1110012"/>
          </a:xfrm>
        </p:spPr>
        <p:txBody>
          <a:bodyPr>
            <a:normAutofit/>
          </a:bodyPr>
          <a:lstStyle/>
          <a:p>
            <a:r>
              <a:rPr lang="en-US" sz="3100">
                <a:solidFill>
                  <a:schemeClr val="bg1"/>
                </a:solidFill>
              </a:rPr>
              <a:t>Discovery: The King of the Butterflies - NM</a:t>
            </a:r>
            <a:br>
              <a:rPr lang="en-US" sz="3100">
                <a:solidFill>
                  <a:schemeClr val="bg1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What is a life cycle? Why do animals migrate?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62" y="1671762"/>
            <a:ext cx="3655521" cy="46731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8269" y="3714605"/>
            <a:ext cx="2729611" cy="26736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5251" y="3714605"/>
            <a:ext cx="2150772" cy="27811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4662" y="1385476"/>
            <a:ext cx="4206435" cy="220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09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367" y="347731"/>
            <a:ext cx="8603088" cy="1355839"/>
          </a:xfrm>
        </p:spPr>
        <p:txBody>
          <a:bodyPr>
            <a:normAutofit fontScale="90000"/>
          </a:bodyPr>
          <a:lstStyle/>
          <a:p>
            <a:r>
              <a:rPr lang="en-US" sz="4000">
                <a:solidFill>
                  <a:schemeClr val="bg1"/>
                </a:solidFill>
              </a:rPr>
              <a:t>Discovery: The King of the Butterflies - NM</a:t>
            </a:r>
            <a:br>
              <a:rPr lang="en-US" sz="4000">
                <a:solidFill>
                  <a:schemeClr val="bg1"/>
                </a:solidFill>
              </a:rPr>
            </a:br>
            <a:r>
              <a:rPr lang="en-US" sz="3200">
                <a:solidFill>
                  <a:schemeClr val="bg1"/>
                </a:solidFill>
              </a:rPr>
              <a:t>What is a life cycle? Why do animals migrate?</a:t>
            </a:r>
            <a:endParaRPr lang="en-US" sz="24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13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6370" y="1828803"/>
            <a:ext cx="8590209" cy="66970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189"/>
            <a:r>
              <a:rPr lang="en-US" sz="3200">
                <a:solidFill>
                  <a:prstClr val="white"/>
                </a:solidFill>
              </a:rPr>
              <a:t>Unit Goals</a:t>
            </a:r>
          </a:p>
        </p:txBody>
      </p:sp>
      <p:sp>
        <p:nvSpPr>
          <p:cNvPr id="7" name="Rectangle 6"/>
          <p:cNvSpPr/>
          <p:nvPr/>
        </p:nvSpPr>
        <p:spPr>
          <a:xfrm>
            <a:off x="386369" y="2623733"/>
            <a:ext cx="859020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89"/>
            <a:r>
              <a:rPr lang="en-US" sz="2400">
                <a:solidFill>
                  <a:prstClr val="black"/>
                </a:solidFill>
                <a:ea typeface="Calibri" charset="0"/>
                <a:cs typeface="Times New Roman" charset="0"/>
              </a:rPr>
              <a:t>Learners will be able to:</a:t>
            </a:r>
          </a:p>
          <a:p>
            <a:pPr marL="342891" indent="-342891" defTabSz="457189">
              <a:buFont typeface="Arial" charset="0"/>
              <a:buChar char="•"/>
            </a:pPr>
            <a:r>
              <a:rPr lang="en-US" sz="2400">
                <a:solidFill>
                  <a:prstClr val="black"/>
                </a:solidFill>
              </a:rPr>
              <a:t>identify where the Monarch butterfly is throughout the year</a:t>
            </a:r>
          </a:p>
          <a:p>
            <a:pPr marL="342891" indent="-342891" defTabSz="457189">
              <a:buFont typeface="Arial" charset="0"/>
              <a:buChar char="•"/>
            </a:pPr>
            <a:r>
              <a:rPr lang="en-US" sz="2400">
                <a:solidFill>
                  <a:prstClr val="black"/>
                </a:solidFill>
              </a:rPr>
              <a:t>identify images from Monarch butterfly preserves in Mexico</a:t>
            </a:r>
          </a:p>
          <a:p>
            <a:pPr marL="342891" indent="-342891" defTabSz="457189">
              <a:buFont typeface="Arial" charset="0"/>
              <a:buChar char="•"/>
            </a:pPr>
            <a:r>
              <a:rPr lang="en-US" sz="2400">
                <a:solidFill>
                  <a:prstClr val="black"/>
                </a:solidFill>
              </a:rPr>
              <a:t>sequence the life cycle of a butterfly</a:t>
            </a:r>
          </a:p>
          <a:p>
            <a:pPr marL="342891" indent="-342891" defTabSz="457189">
              <a:buFont typeface="Arial" charset="0"/>
              <a:buChar char="•"/>
            </a:pPr>
            <a:r>
              <a:rPr lang="en-US" sz="2400">
                <a:solidFill>
                  <a:prstClr val="black"/>
                </a:solidFill>
              </a:rPr>
              <a:t>explain why a butterfly is important for the Day of the Dead celebration</a:t>
            </a:r>
          </a:p>
          <a:p>
            <a:pPr marL="342891" indent="-342891" defTabSz="457189">
              <a:buFont typeface="Arial" charset="0"/>
              <a:buChar char="•"/>
            </a:pPr>
            <a:r>
              <a:rPr lang="en-US" sz="2400">
                <a:solidFill>
                  <a:prstClr val="black"/>
                </a:solidFill>
              </a:rPr>
              <a:t>describe butterflies and state simple facts about the butterfly </a:t>
            </a:r>
            <a:endParaRPr lang="en-US" sz="2400">
              <a:solidFill>
                <a:prstClr val="black"/>
              </a:solidFill>
              <a:ea typeface="Calibri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366" y="0"/>
            <a:ext cx="8603088" cy="1355838"/>
          </a:xfrm>
          <a:noFill/>
        </p:spPr>
        <p:txBody>
          <a:bodyPr>
            <a:normAutofit fontScale="90000"/>
          </a:bodyPr>
          <a:lstStyle/>
          <a:p>
            <a:r>
              <a:rPr lang="en-US" sz="4000">
                <a:solidFill>
                  <a:schemeClr val="bg1"/>
                </a:solidFill>
              </a:rPr>
              <a:t>Discovery: The King of the Butterflies - NM</a:t>
            </a:r>
            <a:br>
              <a:rPr lang="en-US" sz="4000">
                <a:solidFill>
                  <a:schemeClr val="bg1"/>
                </a:solidFill>
              </a:rPr>
            </a:br>
            <a:r>
              <a:rPr lang="en-US" sz="3200">
                <a:solidFill>
                  <a:schemeClr val="bg1"/>
                </a:solidFill>
              </a:rPr>
              <a:t>What is a life cycle? Why do animals migrate?</a:t>
            </a:r>
            <a:endParaRPr lang="en-US" sz="24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Laura Terrill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14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270456" y="1311015"/>
          <a:ext cx="8590210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7448"/>
                <a:gridCol w="2897748"/>
                <a:gridCol w="2125014"/>
              </a:tblGrid>
              <a:tr h="380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Supporting</a:t>
                      </a:r>
                      <a:endParaRPr lang="en-US" sz="20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Functions</a:t>
                      </a:r>
                      <a:endParaRPr lang="en-US" sz="20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Supporting</a:t>
                      </a:r>
                      <a:endParaRPr lang="en-US" sz="20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Structures/Patterns</a:t>
                      </a:r>
                      <a:endParaRPr lang="en-US" sz="20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Priority </a:t>
                      </a:r>
                      <a:endParaRPr lang="en-US" sz="20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Vocabulary</a:t>
                      </a:r>
                      <a:endParaRPr lang="en-US" sz="20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</a:tr>
              <a:tr h="380320">
                <a:tc>
                  <a:txBody>
                    <a:bodyPr/>
                    <a:lstStyle/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  <a:cs typeface="Times New Roman" charset="0"/>
                        </a:rPr>
                        <a:t>name and sequence the stages of a butterfly.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  <a:cs typeface="Times New Roman" charset="0"/>
                        </a:rPr>
                        <a:t>answer informational questions about images of butterflies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  <a:cs typeface="Times New Roman" charset="0"/>
                        </a:rPr>
                        <a:t>follow directions to color an image of a butterfly.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  <a:cs typeface="Times New Roman" charset="0"/>
                        </a:rPr>
                        <a:t>ask and answer questions about my and other students' butterflies.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  <a:cs typeface="Times New Roman" charset="0"/>
                        </a:rPr>
                        <a:t>retell a familiar story when looking at pictures.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  <a:cs typeface="Times New Roman" charset="0"/>
                        </a:rPr>
                        <a:t>retell a story when given either / or choices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  <a:cs typeface="Times New Roman" charset="0"/>
                        </a:rPr>
                        <a:t>match butterflies with their habitats and say where those butterflies live.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  <a:cs typeface="Times New Roman" charset="0"/>
                        </a:rPr>
                        <a:t>name foods from different Spanish-speaking countries. 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  <a:cs typeface="Times New Roman" charset="0"/>
                        </a:rPr>
                        <a:t>say where Monarch butterflies are in different months of the year. 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state why butterflies are endangered. 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locate key stages of the Monarch migration on a map and say when they are there. 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express having the idea of having butterflies in my stomach in the target language. </a:t>
                      </a:r>
                    </a:p>
                  </a:txBody>
                  <a:tcPr marL="68580" marR="68580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sequencing words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ordinal numbers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  <a:cs typeface="Times New Roman" charset="0"/>
                        </a:rPr>
                        <a:t>Where do they live?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  <a:cs typeface="Times New Roman" charset="0"/>
                        </a:rPr>
                        <a:t>What color are they?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  <a:cs typeface="Times New Roman" charset="0"/>
                        </a:rPr>
                        <a:t>What do they do?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  <a:cs typeface="Times New Roman" charset="0"/>
                        </a:rPr>
                        <a:t>How many butterflies are there? 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  <a:cs typeface="Times New Roman" charset="0"/>
                        </a:rPr>
                        <a:t>Commands (interpretive only)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I am… 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Are you…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adjective agreement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sequencing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I live in 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I come from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In (country), I eat…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In (month) I am in…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In (season) I am in…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Butterflies are endangered because of…..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The Monarchs are /in (Mexico) in…..</a:t>
                      </a:r>
                    </a:p>
                    <a:p>
                      <a:pPr marL="68580" marR="0" lvl="0" indent="-6858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I have</a:t>
                      </a:r>
                    </a:p>
                  </a:txBody>
                  <a:tcPr marL="68580" marR="68580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</a:rPr>
                        <a:t>stages of a butterfly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</a:rPr>
                        <a:t>colors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</a:rPr>
                        <a:t>who is.../are you.../I am...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</a:rPr>
                        <a:t>There is/are...Is/Are….?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</a:rPr>
                        <a:t>cardinal numbers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</a:rPr>
                        <a:t>ordinal numbers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</a:rPr>
                        <a:t>seasons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charset="0"/>
                        </a:rPr>
                        <a:t>months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migration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endangered</a:t>
                      </a:r>
                    </a:p>
                    <a:p>
                      <a:pPr marL="285750" marR="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charset="0"/>
                        <a:buChar char="•"/>
                      </a:pPr>
                      <a:r>
                        <a:rPr lang="en-US" sz="14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climate, loss of habitat, deforestation</a:t>
                      </a:r>
                    </a:p>
                  </a:txBody>
                  <a:tcPr marL="68580" marR="68580" marT="0" marB="0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50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Laura Terrill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88275" y="6356351"/>
            <a:ext cx="2057400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15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86366" y="347729"/>
            <a:ext cx="8603088" cy="1355838"/>
          </a:xfrm>
        </p:spPr>
        <p:txBody>
          <a:bodyPr>
            <a:normAutofit fontScale="90000"/>
          </a:bodyPr>
          <a:lstStyle/>
          <a:p>
            <a:r>
              <a:rPr lang="en-US" sz="3200">
                <a:solidFill>
                  <a:schemeClr val="bg1"/>
                </a:solidFill>
              </a:rPr>
              <a:t>Beauty and Aesthetics: World Heritage Sites – IM/IH</a:t>
            </a:r>
            <a:r>
              <a:rPr lang="en-US" sz="2400">
                <a:solidFill>
                  <a:schemeClr val="bg1"/>
                </a:solidFill>
              </a:rPr>
              <a:t/>
            </a:r>
            <a:br>
              <a:rPr lang="en-US" sz="2400">
                <a:solidFill>
                  <a:schemeClr val="bg1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What is the value of preserving natural and cultural properties for future generations?</a:t>
            </a:r>
            <a:endParaRPr lang="en-US" sz="240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380725"/>
            <a:ext cx="2802230" cy="153546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195" y="2956179"/>
            <a:ext cx="3378200" cy="2032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5997" y="2957573"/>
            <a:ext cx="4470400" cy="1816100"/>
          </a:xfrm>
          <a:prstGeom prst="rect">
            <a:avLst/>
          </a:prstGeom>
        </p:spPr>
      </p:pic>
      <p:pic>
        <p:nvPicPr>
          <p:cNvPr id="8" name="Picture 7" descr="UNESCO World Heritage Sites | Japan Travel Guid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9777" y="1421501"/>
            <a:ext cx="3264176" cy="139893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3129"/>
            <a:ext cx="9144000" cy="299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33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366" y="0"/>
            <a:ext cx="8603088" cy="1355838"/>
          </a:xfrm>
          <a:noFill/>
        </p:spPr>
        <p:txBody>
          <a:bodyPr>
            <a:normAutofit fontScale="90000"/>
          </a:bodyPr>
          <a:lstStyle/>
          <a:p>
            <a:r>
              <a:rPr lang="en-US" sz="3200">
                <a:solidFill>
                  <a:schemeClr val="bg1"/>
                </a:solidFill>
              </a:rPr>
              <a:t>Beauty and Aesthetics: World Heritage Sites – IM/IH</a:t>
            </a:r>
            <a:r>
              <a:rPr lang="en-US" sz="2400">
                <a:solidFill>
                  <a:schemeClr val="bg1"/>
                </a:solidFill>
              </a:rPr>
              <a:t/>
            </a:r>
            <a:br>
              <a:rPr lang="en-US" sz="2400">
                <a:solidFill>
                  <a:schemeClr val="bg1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What is the value of preserving natural and cultural properties for future generations?</a:t>
            </a:r>
            <a:endParaRPr lang="en-US" sz="24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Laura Terrill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16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364114"/>
              </p:ext>
            </p:extLst>
          </p:nvPr>
        </p:nvGraphicFramePr>
        <p:xfrm>
          <a:off x="292565" y="1203438"/>
          <a:ext cx="8590209" cy="560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3403"/>
                <a:gridCol w="2863403"/>
                <a:gridCol w="2863403"/>
              </a:tblGrid>
              <a:tr h="3803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Supporting</a:t>
                      </a:r>
                      <a:endParaRPr lang="en-US" sz="24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Functions</a:t>
                      </a:r>
                      <a:endParaRPr lang="en-US" sz="24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Supporting</a:t>
                      </a:r>
                      <a:endParaRPr lang="en-US" sz="24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Structures/Patterns</a:t>
                      </a:r>
                      <a:endParaRPr lang="en-US" sz="24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Priority </a:t>
                      </a:r>
                      <a:endParaRPr lang="en-US" sz="24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Vocabulary</a:t>
                      </a:r>
                      <a:endParaRPr lang="en-US" sz="24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</a:tr>
              <a:tr h="380320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000" b="1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Describing </a:t>
                      </a:r>
                      <a:r>
                        <a:rPr lang="en-US" sz="20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World Heritage sites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000" b="1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Recounting </a:t>
                      </a:r>
                      <a:r>
                        <a:rPr lang="en-US" sz="20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historic events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000" b="1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Expressing opinions</a:t>
                      </a:r>
                      <a:r>
                        <a:rPr lang="en-US" sz="20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 about World Heritage sites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000" b="1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Making recommendations</a:t>
                      </a:r>
                      <a:r>
                        <a:rPr lang="en-US" sz="20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 for future World Heritage sites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 </a:t>
                      </a:r>
                    </a:p>
                  </a:txBody>
                  <a:tcPr marL="68580" marR="68580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000">
                          <a:effectLst/>
                          <a:latin typeface="+mj-lt"/>
                          <a:ea typeface="Simsun (Founder Extended)" charset="0"/>
                          <a:cs typeface="Times New Roman" charset="0"/>
                        </a:rPr>
                        <a:t>I would like to visit….</a:t>
                      </a:r>
                      <a:endParaRPr lang="en-US" sz="20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000">
                          <a:effectLst/>
                          <a:latin typeface="+mj-lt"/>
                          <a:ea typeface="Simsun (Founder Extended)" charset="0"/>
                          <a:cs typeface="Times New Roman" charset="0"/>
                        </a:rPr>
                        <a:t>Subjunctive expressions:  preferences, opinions, impersonal expressions</a:t>
                      </a:r>
                      <a:endParaRPr lang="en-US" sz="20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000">
                          <a:effectLst/>
                          <a:latin typeface="+mj-lt"/>
                          <a:ea typeface="Simsun (Founder Extended)" charset="0"/>
                          <a:cs typeface="Times New Roman" charset="0"/>
                        </a:rPr>
                        <a:t>Avoiding subjunctive</a:t>
                      </a:r>
                      <a:endParaRPr lang="en-US" sz="20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000">
                          <a:effectLst/>
                          <a:latin typeface="+mj-lt"/>
                          <a:ea typeface="Simsun (Founder Extended)" charset="0"/>
                          <a:cs typeface="Times New Roman" charset="0"/>
                        </a:rPr>
                        <a:t>Past and imperfect tenses</a:t>
                      </a:r>
                      <a:endParaRPr lang="en-US" sz="20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000">
                          <a:effectLst/>
                          <a:latin typeface="+mj-lt"/>
                          <a:ea typeface="Simsun (Founder Extended)" charset="0"/>
                          <a:cs typeface="Times New Roman" charset="0"/>
                        </a:rPr>
                        <a:t>Recognition of passé simple </a:t>
                      </a:r>
                      <a:endParaRPr lang="en-US" sz="20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0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Remonter à (to date back to)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fr-FR" sz="20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Le berceau (birthplace)</a:t>
                      </a:r>
                      <a:endParaRPr lang="en-US" sz="20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fr-FR" sz="20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Les vestiges (remains)</a:t>
                      </a:r>
                      <a:endParaRPr lang="en-US" sz="20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0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A l’époque (at the time)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fr-FR" sz="20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Au fil du temps (over the years)</a:t>
                      </a:r>
                      <a:endParaRPr lang="en-US" sz="2000">
                        <a:effectLst/>
                        <a:latin typeface="+mj-lt"/>
                        <a:ea typeface="Calibri" charset="0"/>
                        <a:cs typeface="Times New Roman" charset="0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0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Incontournable (a must)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0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Notamment (particularly)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0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Selon (according to)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0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Cependant (however)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2000">
                          <a:effectLst/>
                          <a:latin typeface="+mj-lt"/>
                          <a:ea typeface="Calibri" charset="0"/>
                          <a:cs typeface="Times New Roman" charset="0"/>
                        </a:rPr>
                        <a:t>Parmi (among)</a:t>
                      </a:r>
                    </a:p>
                  </a:txBody>
                  <a:tcPr marL="68580" marR="68580" marT="0" marB="0"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882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/>
              <a:t>Program Types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1333594"/>
              </p:ext>
            </p:extLst>
          </p:nvPr>
        </p:nvGraphicFramePr>
        <p:xfrm>
          <a:off x="485361" y="2267666"/>
          <a:ext cx="8173278" cy="32613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79375"/>
                <a:gridCol w="6393903"/>
              </a:tblGrid>
              <a:tr h="386412">
                <a:tc>
                  <a:txBody>
                    <a:bodyPr/>
                    <a:lstStyle/>
                    <a:p>
                      <a:r>
                        <a:rPr lang="en-US" sz="1900" b="0"/>
                        <a:t>FLES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900" b="0"/>
                        <a:t>2 to 5 times a week,</a:t>
                      </a:r>
                      <a:r>
                        <a:rPr lang="en-US" sz="1900" b="0" baseline="0"/>
                        <a:t> 20 – 40 minutes, content-related or content-focused</a:t>
                      </a:r>
                      <a:endParaRPr lang="en-US" sz="1900" b="0"/>
                    </a:p>
                  </a:txBody>
                  <a:tcPr/>
                </a:tc>
              </a:tr>
              <a:tr h="386412">
                <a:tc>
                  <a:txBody>
                    <a:bodyPr/>
                    <a:lstStyle/>
                    <a:p>
                      <a:r>
                        <a:rPr lang="en-US" sz="1900"/>
                        <a:t>One-way,</a:t>
                      </a:r>
                      <a:r>
                        <a:rPr lang="en-US" sz="1900" baseline="0"/>
                        <a:t> full </a:t>
                      </a:r>
                      <a:r>
                        <a:rPr lang="en-US" sz="1900"/>
                        <a:t>immersion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900"/>
                        <a:t>100% in second language</a:t>
                      </a:r>
                      <a:r>
                        <a:rPr lang="en-US" sz="1900" baseline="0"/>
                        <a:t> K-1, reading taught in second language, drops to 80% in grade 2 to add ELA, normally 50% by grades 5 -6</a:t>
                      </a:r>
                      <a:endParaRPr lang="en-US" sz="1900"/>
                    </a:p>
                  </a:txBody>
                  <a:tcPr/>
                </a:tc>
              </a:tr>
              <a:tr h="680084">
                <a:tc>
                  <a:txBody>
                    <a:bodyPr/>
                    <a:lstStyle/>
                    <a:p>
                      <a:r>
                        <a:rPr lang="en-US" sz="1900"/>
                        <a:t>Two-way</a:t>
                      </a:r>
                      <a:r>
                        <a:rPr lang="en-US" sz="1900" baseline="0"/>
                        <a:t> (dual) immersion</a:t>
                      </a:r>
                      <a:endParaRPr lang="en-US" sz="1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900"/>
                        <a:t>Children from 2 languages</a:t>
                      </a:r>
                      <a:r>
                        <a:rPr lang="en-US" sz="1900" baseline="0"/>
                        <a:t> mixed in same classroom, amount of time varies, but usually 50%, different teacher for each language</a:t>
                      </a:r>
                      <a:endParaRPr lang="en-US" sz="1900"/>
                    </a:p>
                  </a:txBody>
                  <a:tcPr/>
                </a:tc>
              </a:tr>
              <a:tr h="386412">
                <a:tc>
                  <a:txBody>
                    <a:bodyPr/>
                    <a:lstStyle/>
                    <a:p>
                      <a:r>
                        <a:rPr lang="en-US" sz="1900"/>
                        <a:t>Partial immersion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900"/>
                        <a:t>50%</a:t>
                      </a:r>
                      <a:r>
                        <a:rPr lang="en-US" sz="1900" baseline="0"/>
                        <a:t> instruction in each language, different teacher for each language, reading taught in each language</a:t>
                      </a:r>
                      <a:endParaRPr lang="en-US" sz="190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737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Inside the Global Village Classroom</a:t>
            </a:r>
            <a:br>
              <a:rPr lang="en-US"/>
            </a:br>
            <a:r>
              <a:rPr lang="en-US" sz="2700">
                <a:hlinkClick r:id="rId2"/>
              </a:rPr>
              <a:t>www.gvaschools.org/apps/video/watch.jsp?v=68772</a:t>
            </a:r>
            <a:endParaRPr lang="en-US" sz="270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002935"/>
            <a:ext cx="7886700" cy="3996718"/>
          </a:xfrm>
        </p:spPr>
      </p:pic>
    </p:spTree>
    <p:extLst>
      <p:ext uri="{BB962C8B-B14F-4D97-AF65-F5344CB8AC3E}">
        <p14:creationId xmlns:p14="http://schemas.microsoft.com/office/powerpoint/2010/main" val="205436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17577" y="165169"/>
            <a:ext cx="7781059" cy="66669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Proficiency Levels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15"/>
          </p:nvPr>
        </p:nvSpPr>
        <p:spPr>
          <a:xfrm>
            <a:off x="193960" y="1585508"/>
            <a:ext cx="2601850" cy="4088843"/>
          </a:xfrm>
        </p:spPr>
        <p:txBody>
          <a:bodyPr>
            <a:no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800" dirty="0"/>
              <a:t>M</a:t>
            </a:r>
            <a:r>
              <a:rPr lang="en-US" sz="1800" dirty="0" smtClean="0"/>
              <a:t>emorized language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800" dirty="0"/>
              <a:t>L</a:t>
            </a:r>
            <a:r>
              <a:rPr lang="en-US" sz="1800" dirty="0" smtClean="0"/>
              <a:t>ists </a:t>
            </a:r>
            <a:r>
              <a:rPr lang="en-US" sz="1800" dirty="0"/>
              <a:t>of words, phrases, simple </a:t>
            </a:r>
            <a:r>
              <a:rPr lang="en-US" sz="1800" dirty="0" smtClean="0"/>
              <a:t>sentences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800" dirty="0"/>
              <a:t>A</a:t>
            </a:r>
            <a:r>
              <a:rPr lang="en-US" sz="1800" dirty="0" smtClean="0"/>
              <a:t>ttempts </a:t>
            </a:r>
            <a:r>
              <a:rPr lang="en-US" sz="1800" dirty="0"/>
              <a:t>at </a:t>
            </a:r>
            <a:r>
              <a:rPr lang="en-US" sz="1800" dirty="0" smtClean="0"/>
              <a:t>conversation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800" dirty="0"/>
              <a:t>L</a:t>
            </a:r>
            <a:r>
              <a:rPr lang="en-US" sz="1800" dirty="0" smtClean="0"/>
              <a:t>imited</a:t>
            </a:r>
            <a:r>
              <a:rPr lang="en-US" sz="1800" dirty="0"/>
              <a:t>, very familiar topic areas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800" dirty="0"/>
              <a:t>Handles short social interactions by asking </a:t>
            </a:r>
            <a:r>
              <a:rPr lang="en-US" sz="1800" dirty="0" smtClean="0"/>
              <a:t>and </a:t>
            </a:r>
            <a:r>
              <a:rPr lang="en-US" sz="1800" dirty="0"/>
              <a:t>answering simple </a:t>
            </a:r>
            <a:r>
              <a:rPr lang="en-US" sz="1800" dirty="0" smtClean="0"/>
              <a:t>questions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16"/>
          </p:nvPr>
        </p:nvSpPr>
        <p:spPr>
          <a:xfrm>
            <a:off x="2890989" y="1585508"/>
            <a:ext cx="2207486" cy="3248826"/>
          </a:xfrm>
        </p:spPr>
        <p:txBody>
          <a:bodyPr>
            <a:no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800" dirty="0"/>
              <a:t>Creates with language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800" dirty="0" smtClean="0"/>
              <a:t>Strings </a:t>
            </a:r>
            <a:r>
              <a:rPr lang="en-US" sz="1800" dirty="0"/>
              <a:t>of connected sentences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800" dirty="0" smtClean="0"/>
              <a:t>Asks </a:t>
            </a:r>
            <a:r>
              <a:rPr lang="en-US" sz="1800" dirty="0"/>
              <a:t>and </a:t>
            </a:r>
            <a:r>
              <a:rPr lang="en-US" sz="1800" dirty="0" smtClean="0"/>
              <a:t>answers </a:t>
            </a:r>
            <a:r>
              <a:rPr lang="en-US" sz="1800" dirty="0"/>
              <a:t>simple questions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800" dirty="0"/>
              <a:t>W</a:t>
            </a:r>
            <a:r>
              <a:rPr lang="en-US" sz="1800" dirty="0" smtClean="0"/>
              <a:t>ide </a:t>
            </a:r>
            <a:r>
              <a:rPr lang="en-US" sz="1800" dirty="0"/>
              <a:t>variety of familiar topics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800" dirty="0"/>
              <a:t>Handles everyday situations</a:t>
            </a:r>
          </a:p>
          <a:p>
            <a:endParaRPr lang="en-US" sz="180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half" idx="17"/>
          </p:nvPr>
        </p:nvSpPr>
        <p:spPr>
          <a:xfrm>
            <a:off x="5220398" y="1585508"/>
            <a:ext cx="3984576" cy="4117454"/>
          </a:xfrm>
        </p:spPr>
        <p:txBody>
          <a:bodyPr>
            <a:no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800" dirty="0" smtClean="0"/>
              <a:t>Narrates </a:t>
            </a:r>
            <a:r>
              <a:rPr lang="en-US" sz="1800" dirty="0"/>
              <a:t>and </a:t>
            </a:r>
            <a:r>
              <a:rPr lang="en-US" sz="1800" dirty="0" smtClean="0"/>
              <a:t>describes in </a:t>
            </a:r>
            <a:r>
              <a:rPr lang="en-US" sz="1800" dirty="0"/>
              <a:t>all time </a:t>
            </a:r>
            <a:r>
              <a:rPr lang="en-US" sz="1800" dirty="0" smtClean="0"/>
              <a:t>frames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800" dirty="0"/>
              <a:t>P</a:t>
            </a:r>
            <a:r>
              <a:rPr lang="en-US" sz="1800" dirty="0" smtClean="0"/>
              <a:t>aragraph-length narration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800" dirty="0"/>
              <a:t>A</a:t>
            </a:r>
            <a:r>
              <a:rPr lang="en-US" sz="1800" dirty="0" smtClean="0"/>
              <a:t> </a:t>
            </a:r>
            <a:r>
              <a:rPr lang="en-US" sz="1800" dirty="0"/>
              <a:t>full conversational partner, asking and </a:t>
            </a:r>
            <a:r>
              <a:rPr lang="en-US" sz="1800" dirty="0" smtClean="0"/>
              <a:t> </a:t>
            </a:r>
            <a:r>
              <a:rPr lang="en-US" sz="1800" dirty="0"/>
              <a:t>responding to a wide variety of questions </a:t>
            </a:r>
            <a:r>
              <a:rPr lang="en-US" sz="1800" dirty="0" smtClean="0"/>
              <a:t> including </a:t>
            </a:r>
            <a:r>
              <a:rPr lang="en-US" sz="1800" dirty="0"/>
              <a:t>follow-up comments and </a:t>
            </a:r>
            <a:r>
              <a:rPr lang="en-US" sz="1800" dirty="0" smtClean="0"/>
              <a:t>questions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800" dirty="0"/>
              <a:t>W</a:t>
            </a:r>
            <a:r>
              <a:rPr lang="en-US" sz="1800" dirty="0" smtClean="0"/>
              <a:t>ide </a:t>
            </a:r>
            <a:r>
              <a:rPr lang="en-US" sz="1800" dirty="0"/>
              <a:t>variety of familiar topics, some </a:t>
            </a:r>
            <a:r>
              <a:rPr lang="en-US" sz="1800" dirty="0" smtClean="0"/>
              <a:t>academic </a:t>
            </a:r>
            <a:r>
              <a:rPr lang="en-US" sz="1800" dirty="0"/>
              <a:t>and professional topics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800" dirty="0"/>
              <a:t>Handles a situation with an unexpected complication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800" dirty="0"/>
              <a:t>Speaks with confidence</a:t>
            </a:r>
          </a:p>
          <a:p>
            <a:endParaRPr lang="en-US" sz="18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713" y="5289155"/>
            <a:ext cx="740344" cy="11105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838" y="5289155"/>
            <a:ext cx="1351788" cy="126025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013" y="5289155"/>
            <a:ext cx="1195346" cy="1167454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t>Laura Terrill</a:t>
            </a:r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3126052" y="856818"/>
            <a:ext cx="1737360" cy="457200"/>
          </a:xfrm>
          <a:noFill/>
        </p:spPr>
        <p:txBody>
          <a:bodyPr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INTERMEDIATE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6344006" y="856813"/>
            <a:ext cx="1737360" cy="457200"/>
          </a:xfrm>
          <a:noFill/>
        </p:spPr>
        <p:txBody>
          <a:bodyPr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ADVANCED</a:t>
            </a:r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626205" y="842960"/>
            <a:ext cx="1737360" cy="457200"/>
          </a:xfrm>
          <a:noFill/>
        </p:spPr>
        <p:txBody>
          <a:bodyPr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NOVICE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2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2181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  <p:bldP spid="14" grpId="0" build="p"/>
      <p:bldP spid="1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1216" y="365126"/>
            <a:ext cx="7794133" cy="858367"/>
          </a:xfrm>
          <a:noFill/>
        </p:spPr>
        <p:txBody>
          <a:bodyPr/>
          <a:lstStyle/>
          <a:p>
            <a:pPr algn="ctr"/>
            <a:r>
              <a:rPr lang="en-US">
                <a:solidFill>
                  <a:schemeClr val="tx1"/>
                </a:solidFill>
              </a:rPr>
              <a:t>How Well?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9208" y="2282889"/>
            <a:ext cx="1325273" cy="132527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Laura Terrill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637" y="2639584"/>
            <a:ext cx="2832169" cy="548640"/>
          </a:xfrm>
          <a:prstGeom prst="rect">
            <a:avLst/>
          </a:prstGeom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483631" y="3862420"/>
          <a:ext cx="2116428" cy="9144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27786"/>
                <a:gridCol w="888642"/>
              </a:tblGrid>
              <a:tr h="306403">
                <a:tc>
                  <a:txBody>
                    <a:bodyPr/>
                    <a:lstStyle/>
                    <a:p>
                      <a:r>
                        <a:rPr lang="en-US" sz="2400" b="0"/>
                        <a:t>AP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/>
                        <a:t>4</a:t>
                      </a:r>
                    </a:p>
                  </a:txBody>
                  <a:tcPr anchor="ctr"/>
                </a:tc>
              </a:tr>
              <a:tr h="306403">
                <a:tc>
                  <a:txBody>
                    <a:bodyPr/>
                    <a:lstStyle/>
                    <a:p>
                      <a:r>
                        <a:rPr lang="en-US" sz="2400" b="0"/>
                        <a:t>IB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/>
                        <a:t>5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/>
          </p:nvPr>
        </p:nvGraphicFramePr>
        <p:xfrm>
          <a:off x="6311508" y="3531102"/>
          <a:ext cx="2116428" cy="140915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27786"/>
                <a:gridCol w="888642"/>
              </a:tblGrid>
              <a:tr h="494758">
                <a:tc>
                  <a:txBody>
                    <a:bodyPr/>
                    <a:lstStyle/>
                    <a:p>
                      <a:r>
                        <a:rPr lang="en-US" sz="2400" b="0"/>
                        <a:t>IM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/>
                        <a:t>3</a:t>
                      </a:r>
                    </a:p>
                  </a:txBody>
                  <a:tcPr anchor="ctr"/>
                </a:tc>
              </a:tr>
              <a:tr h="306403">
                <a:tc>
                  <a:txBody>
                    <a:bodyPr/>
                    <a:lstStyle/>
                    <a:p>
                      <a:r>
                        <a:rPr lang="en-US" sz="2400" b="0"/>
                        <a:t>IM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/>
                        <a:t>4</a:t>
                      </a:r>
                    </a:p>
                  </a:txBody>
                  <a:tcPr anchor="ctr"/>
                </a:tc>
              </a:tr>
              <a:tr h="306403">
                <a:tc>
                  <a:txBody>
                    <a:bodyPr/>
                    <a:lstStyle/>
                    <a:p>
                      <a:r>
                        <a:rPr lang="en-US" sz="2400" b="0"/>
                        <a:t>IH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/>
                        <a:t>5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2" name="Picture 2" descr="http://www.actfl.org/sites/default/files/guidelines/ACTFL%20Inverted%20Pyramid%2020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950" y="1223493"/>
            <a:ext cx="3054526" cy="4072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83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-1296537" y="6366495"/>
            <a:ext cx="3086100" cy="365125"/>
          </a:xfrm>
        </p:spPr>
        <p:txBody>
          <a:bodyPr/>
          <a:lstStyle/>
          <a:p>
            <a:pPr algn="l"/>
            <a:r>
              <a:rPr lang="en-US" smtClean="0"/>
              <a:t>Laura Terrill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31137" y="6356353"/>
            <a:ext cx="2057400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49263" y="274327"/>
            <a:ext cx="8277225" cy="887413"/>
          </a:xfrm>
          <a:noFill/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Time </a:t>
            </a:r>
            <a:r>
              <a:rPr lang="en-US" dirty="0" smtClean="0">
                <a:solidFill>
                  <a:schemeClr val="tx1"/>
                </a:solidFill>
              </a:rPr>
              <a:t>is </a:t>
            </a:r>
            <a:r>
              <a:rPr lang="en-US" dirty="0">
                <a:solidFill>
                  <a:schemeClr val="tx1"/>
                </a:solidFill>
              </a:rPr>
              <a:t>a Critical </a:t>
            </a:r>
            <a:r>
              <a:rPr lang="en-US" dirty="0" smtClean="0">
                <a:solidFill>
                  <a:schemeClr val="tx1"/>
                </a:solidFill>
              </a:rPr>
              <a:t>Component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Screen Shot 2013-03-13 at 4.31.59 PM.pn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 t="-20645" b="-20645"/>
          <a:stretch>
            <a:fillRect/>
          </a:stretch>
        </p:blipFill>
        <p:spPr>
          <a:xfrm>
            <a:off x="0" y="1401763"/>
            <a:ext cx="9175750" cy="4484687"/>
          </a:xfrm>
        </p:spPr>
      </p:pic>
      <p:sp>
        <p:nvSpPr>
          <p:cNvPr id="6" name="TextBox 5"/>
          <p:cNvSpPr txBox="1"/>
          <p:nvPr/>
        </p:nvSpPr>
        <p:spPr>
          <a:xfrm>
            <a:off x="2444750" y="5852141"/>
            <a:ext cx="4286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ACTFL Performance Descriptors 2012</a:t>
            </a:r>
          </a:p>
        </p:txBody>
      </p:sp>
    </p:spTree>
    <p:extLst>
      <p:ext uri="{BB962C8B-B14F-4D97-AF65-F5344CB8AC3E}">
        <p14:creationId xmlns:p14="http://schemas.microsoft.com/office/powerpoint/2010/main" val="91886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1" y="173775"/>
            <a:ext cx="7886700" cy="1026052"/>
          </a:xfrm>
        </p:spPr>
        <p:txBody>
          <a:bodyPr>
            <a:normAutofit/>
          </a:bodyPr>
          <a:lstStyle/>
          <a:p>
            <a:pPr algn="ctr"/>
            <a:r>
              <a:rPr lang="en-US" sz="3600" b="1"/>
              <a:t>What does it mean to be proficient?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4C2F60E-34D8-DD42-93FD-7BD7AE432328}" type="slidenum">
              <a:rPr lang="en-US"/>
              <a:pPr/>
              <a:t>5</a:t>
            </a:fld>
            <a:endParaRPr lang="en-US"/>
          </a:p>
        </p:txBody>
      </p:sp>
      <p:pic>
        <p:nvPicPr>
          <p:cNvPr id="9" name="Picture 8" descr="images-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031" y="3879180"/>
            <a:ext cx="3752567" cy="2799992"/>
          </a:xfrm>
          <a:prstGeom prst="rect">
            <a:avLst/>
          </a:prstGeom>
        </p:spPr>
      </p:pic>
      <p:pic>
        <p:nvPicPr>
          <p:cNvPr id="10" name="Picture 9" descr="images-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6805" y="3888624"/>
            <a:ext cx="3980677" cy="2648960"/>
          </a:xfrm>
          <a:prstGeom prst="rect">
            <a:avLst/>
          </a:prstGeom>
        </p:spPr>
      </p:pic>
      <p:pic>
        <p:nvPicPr>
          <p:cNvPr id="12" name="Picture 11" descr="Unknown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004" y="1395814"/>
            <a:ext cx="2749038" cy="2059125"/>
          </a:xfrm>
          <a:prstGeom prst="rect">
            <a:avLst/>
          </a:prstGeom>
        </p:spPr>
      </p:pic>
      <p:pic>
        <p:nvPicPr>
          <p:cNvPr id="14" name="Picture 13" descr="Unknown-1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7641" y="1199827"/>
            <a:ext cx="2209800" cy="2451100"/>
          </a:xfrm>
          <a:prstGeom prst="rect">
            <a:avLst/>
          </a:prstGeom>
        </p:spPr>
      </p:pic>
      <p:pic>
        <p:nvPicPr>
          <p:cNvPr id="17" name="Picture 16" descr="images-2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2640" y="1473415"/>
            <a:ext cx="2999094" cy="2077150"/>
          </a:xfrm>
          <a:prstGeom prst="rect">
            <a:avLst/>
          </a:prstGeom>
        </p:spPr>
      </p:pic>
      <p:pic>
        <p:nvPicPr>
          <p:cNvPr id="11" name="Picture 10" descr="images-2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518082">
            <a:off x="2379738" y="1785677"/>
            <a:ext cx="3449492" cy="397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90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Laura Terrill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050" name="Picture 2" descr="http://www.quotationof.com/images/progress-quotes-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8500" y="-2043066"/>
            <a:ext cx="11868087" cy="890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785905" y="5192534"/>
            <a:ext cx="1672045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WORDS/</a:t>
            </a:r>
          </a:p>
          <a:p>
            <a:pPr algn="ctr"/>
            <a:r>
              <a:rPr lang="en-US" sz="2400"/>
              <a:t>PHRASES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15992" y="4140926"/>
            <a:ext cx="197412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SENTENCES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96548" y="2861001"/>
            <a:ext cx="197412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STRINGS OF SENTENCES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60331" y="3691998"/>
            <a:ext cx="21792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/>
              <a:t>PARAGRAPHS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58929" y="6023531"/>
            <a:ext cx="1724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Donna Clementi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-55018" y="6043476"/>
            <a:ext cx="2616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Image: www.quotationof.com</a:t>
            </a:r>
          </a:p>
        </p:txBody>
      </p:sp>
    </p:spTree>
    <p:extLst>
      <p:ext uri="{BB962C8B-B14F-4D97-AF65-F5344CB8AC3E}">
        <p14:creationId xmlns:p14="http://schemas.microsoft.com/office/powerpoint/2010/main" val="50784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 descr="Screen Shot 2013-02-09 at 3.17.32 PM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36535" y="0"/>
            <a:ext cx="1000804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Laura Terrill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5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8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047" y="228641"/>
            <a:ext cx="4784088" cy="2310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64" y="3115260"/>
            <a:ext cx="3893283" cy="28420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483" y="3115260"/>
            <a:ext cx="4283303" cy="2842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55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98463"/>
            <a:ext cx="7886700" cy="1325563"/>
          </a:xfrm>
        </p:spPr>
        <p:txBody>
          <a:bodyPr/>
          <a:lstStyle/>
          <a:p>
            <a:pPr algn="ctr"/>
            <a:r>
              <a:rPr lang="en-US" b="1">
                <a:solidFill>
                  <a:schemeClr val="tx1"/>
                </a:solidFill>
              </a:rPr>
              <a:t>Vertical Articulation</a:t>
            </a:r>
          </a:p>
        </p:txBody>
      </p:sp>
      <p:sp>
        <p:nvSpPr>
          <p:cNvPr id="16386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BEF927AC-8DC6-8040-AEB3-CA1596CE2F00}" type="slidenum">
              <a:rPr lang="es-ES" altLang="x-none" sz="1400"/>
              <a:pPr/>
              <a:t>9</a:t>
            </a:fld>
            <a:endParaRPr lang="es-ES" altLang="x-none" sz="140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450232257"/>
              </p:ext>
            </p:extLst>
          </p:nvPr>
        </p:nvGraphicFramePr>
        <p:xfrm>
          <a:off x="-1450161" y="1608786"/>
          <a:ext cx="80010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8" descr="spiral-full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97095" y="3546972"/>
            <a:ext cx="1106488" cy="12620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4" name="Group 3"/>
          <p:cNvGrpSpPr/>
          <p:nvPr/>
        </p:nvGrpSpPr>
        <p:grpSpPr>
          <a:xfrm>
            <a:off x="5501640" y="2795905"/>
            <a:ext cx="3429000" cy="2509858"/>
            <a:chOff x="5501640" y="2795905"/>
            <a:chExt cx="3429000" cy="2509858"/>
          </a:xfrm>
        </p:grpSpPr>
        <p:sp>
          <p:nvSpPr>
            <p:cNvPr id="3" name="Rounded Rectangle 2"/>
            <p:cNvSpPr/>
            <p:nvPr/>
          </p:nvSpPr>
          <p:spPr>
            <a:xfrm>
              <a:off x="5501640" y="2795905"/>
              <a:ext cx="3429000" cy="1127760"/>
            </a:xfrm>
            <a:prstGeom prst="round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/>
                <a:t>Common Gradebook and Grading Policiies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5501640" y="4178003"/>
              <a:ext cx="3429000" cy="1127760"/>
            </a:xfrm>
            <a:prstGeom prst="roundRect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/>
                <a:t>Common Rubrics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027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990</Words>
  <Application>Microsoft Macintosh PowerPoint</Application>
  <PresentationFormat>On-screen Show (4:3)</PresentationFormat>
  <Paragraphs>249</Paragraphs>
  <Slides>18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Calibri</vt:lpstr>
      <vt:lpstr>Calibri Light</vt:lpstr>
      <vt:lpstr>Corbel</vt:lpstr>
      <vt:lpstr>ＭＳ Ｐゴシック</vt:lpstr>
      <vt:lpstr>Simsun (Founder Extended)</vt:lpstr>
      <vt:lpstr>Symbol</vt:lpstr>
      <vt:lpstr>Times New Roman</vt:lpstr>
      <vt:lpstr>Arial</vt:lpstr>
      <vt:lpstr>Office Theme</vt:lpstr>
      <vt:lpstr>Depth</vt:lpstr>
      <vt:lpstr>Performance and Proficiency</vt:lpstr>
      <vt:lpstr>Proficiency Levels</vt:lpstr>
      <vt:lpstr>How Well?</vt:lpstr>
      <vt:lpstr>Time is a Critical Component</vt:lpstr>
      <vt:lpstr>What does it mean to be proficient?</vt:lpstr>
      <vt:lpstr>PowerPoint Presentation</vt:lpstr>
      <vt:lpstr>PowerPoint Presentation</vt:lpstr>
      <vt:lpstr>PowerPoint Presentation</vt:lpstr>
      <vt:lpstr>Vertical Articulation</vt:lpstr>
      <vt:lpstr>Vertical Articulation Spiral</vt:lpstr>
      <vt:lpstr>PowerPoint Presentation</vt:lpstr>
      <vt:lpstr>Discovery: The King of the Butterflies - NM What is a life cycle? Why do animals migrate?</vt:lpstr>
      <vt:lpstr>Discovery: The King of the Butterflies - NM What is a life cycle? Why do animals migrate?</vt:lpstr>
      <vt:lpstr>Discovery: The King of the Butterflies - NM What is a life cycle? Why do animals migrate?</vt:lpstr>
      <vt:lpstr>Beauty and Aesthetics: World Heritage Sites – IM/IH What is the value of preserving natural and cultural properties for future generations?</vt:lpstr>
      <vt:lpstr>Beauty and Aesthetics: World Heritage Sites – IM/IH What is the value of preserving natural and cultural properties for future generations?</vt:lpstr>
      <vt:lpstr>Program Types</vt:lpstr>
      <vt:lpstr>Inside the Global Village Classroom www.gvaschools.org/apps/video/watch.jsp?v=68772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</dc:creator>
  <cp:lastModifiedBy>Laura</cp:lastModifiedBy>
  <cp:revision>18</cp:revision>
  <dcterms:created xsi:type="dcterms:W3CDTF">2018-02-08T01:54:30Z</dcterms:created>
  <dcterms:modified xsi:type="dcterms:W3CDTF">2018-02-13T23:01:29Z</dcterms:modified>
</cp:coreProperties>
</file>